
<file path=[Content_Types].xml><?xml version="1.0" encoding="utf-8"?>
<Types xmlns="http://schemas.openxmlformats.org/package/2006/content-types">
  <Default Extension="xml" ContentType="application/xml"/>
  <Default Extension="jpeg" ContentType="image/jpeg"/>
  <Default Extension="rels" ContentType="application/vnd.openxmlformats-package.relationships+xml"/>
  <Default Extension="mp4" ContentType="video/mp4"/>
  <Default Extension="emf" ContentType="image/x-emf"/>
  <Default Extension="avi" ContentType="video/x-msvideo"/>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8"/>
  </p:notesMasterIdLst>
  <p:sldIdLst>
    <p:sldId id="257" r:id="rId2"/>
    <p:sldId id="258" r:id="rId3"/>
    <p:sldId id="259" r:id="rId4"/>
    <p:sldId id="260" r:id="rId5"/>
    <p:sldId id="261" r:id="rId6"/>
    <p:sldId id="262" r:id="rId7"/>
  </p:sldIdLst>
  <p:sldSz cx="9144000"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25" d="100"/>
          <a:sy n="125" d="100"/>
        </p:scale>
        <p:origin x="1760"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theme" Target="theme/theme1.xml"/><Relationship Id="rId12"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esProps" Target="presProps.xml"/><Relationship Id="rId10" Type="http://schemas.openxmlformats.org/officeDocument/2006/relationships/viewProps" Target="viewProps.xml"/></Relationships>
</file>

<file path=ppt/media/image1.jpeg>
</file>

<file path=ppt/media/image14.png>
</file>

<file path=ppt/media/image16.png>
</file>

<file path=ppt/media/image2.jpeg>
</file>

<file path=ppt/media/media1.avi>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B19FD79-7D7B-4412-BD45-1A159566C98D}" type="datetimeFigureOut">
              <a:rPr lang="en-US" smtClean="0"/>
              <a:t>2/17/17</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612C46D-62AF-4B31-835C-0280666737CC}" type="slidenum">
              <a:rPr lang="en-US" smtClean="0"/>
              <a:t>‹#›</a:t>
            </a:fld>
            <a:endParaRPr lang="en-US"/>
          </a:p>
        </p:txBody>
      </p:sp>
    </p:spTree>
    <p:extLst>
      <p:ext uri="{BB962C8B-B14F-4D97-AF65-F5344CB8AC3E}">
        <p14:creationId xmlns:p14="http://schemas.microsoft.com/office/powerpoint/2010/main" val="31670522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4346AAC1-FE77-4FFB-BA78-2EDC34CAF34F}" type="slidenum">
              <a:rPr kumimoji="0" lang="en-US" sz="1800" b="0" i="0" u="none" strike="noStrike" kern="0" cap="none" spc="0" normalizeH="0" baseline="0" noProof="0">
                <a:ln>
                  <a:noFill/>
                </a:ln>
                <a:solidFill>
                  <a:prstClr val="black"/>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a:ln>
                <a:noFill/>
              </a:ln>
              <a:solidFill>
                <a:prstClr val="black"/>
              </a:solidFill>
              <a:effectLst/>
              <a:uLnTx/>
              <a:uFillTx/>
            </a:endParaRPr>
          </a:p>
        </p:txBody>
      </p:sp>
      <p:sp>
        <p:nvSpPr>
          <p:cNvPr id="1031170" name="Rectangle 2"/>
          <p:cNvSpPr>
            <a:spLocks noGrp="1" noRot="1" noChangeAspect="1" noChangeArrowheads="1" noTextEdit="1"/>
          </p:cNvSpPr>
          <p:nvPr>
            <p:ph type="sldImg"/>
          </p:nvPr>
        </p:nvSpPr>
        <p:spPr>
          <a:ln/>
        </p:spPr>
      </p:sp>
      <p:sp>
        <p:nvSpPr>
          <p:cNvPr id="1031171"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56554689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normAutofit/>
          </a:bodyPr>
          <a:lstStyle>
            <a:lvl1pPr>
              <a:defRPr sz="4400">
                <a:latin typeface="+mj-lt"/>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latin typeface="+mn-lt"/>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Click to edit Master subtitle style</a:t>
            </a:r>
          </a:p>
        </p:txBody>
      </p:sp>
      <p:sp>
        <p:nvSpPr>
          <p:cNvPr id="4" name="Date Placeholder 3"/>
          <p:cNvSpPr>
            <a:spLocks noGrp="1"/>
          </p:cNvSpPr>
          <p:nvPr>
            <p:ph type="dt" sz="half" idx="10"/>
          </p:nvPr>
        </p:nvSpPr>
        <p:spPr/>
        <p:txBody>
          <a:bodyPr/>
          <a:lstStyle/>
          <a:p>
            <a:fld id="{9785F7E8-1EED-46F5-8B18-0060539D62D6}" type="datetime1">
              <a:rPr lang="en-US" smtClean="0">
                <a:solidFill>
                  <a:prstClr val="black">
                    <a:tint val="75000"/>
                  </a:prstClr>
                </a:solidFill>
              </a:rPr>
              <a:pPr/>
              <a:t>2/17/17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B97E45AC-E90B-4869-BB4D-67EEE79EAA1C}" type="slidenum">
              <a:rPr lang="en-US" smtClean="0">
                <a:solidFill>
                  <a:prstClr val="black">
                    <a:tint val="75000"/>
                  </a:prstClr>
                </a:solidFill>
              </a:rPr>
              <a:pPr/>
              <a:t>‹#›</a:t>
            </a:fld>
            <a:endParaRPr lang="en-US" dirty="0">
              <a:solidFill>
                <a:prstClr val="black">
                  <a:tint val="75000"/>
                </a:prstClr>
              </a:solidFill>
            </a:endParaRPr>
          </a:p>
        </p:txBody>
      </p:sp>
      <p:sp>
        <p:nvSpPr>
          <p:cNvPr id="7" name="Rectangle 5"/>
          <p:cNvSpPr>
            <a:spLocks noChangeArrowheads="1"/>
          </p:cNvSpPr>
          <p:nvPr userDrawn="1"/>
        </p:nvSpPr>
        <p:spPr bwMode="auto">
          <a:xfrm>
            <a:off x="2767013" y="6564313"/>
            <a:ext cx="2513012" cy="3873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lIns="97648" tIns="48825" rIns="97648" bIns="48825">
            <a:spAutoFit/>
          </a:bodyPr>
          <a:lstStyle/>
          <a:p>
            <a:pPr algn="ctr" defTabSz="969963" eaLnBrk="0" fontAlgn="base" hangingPunct="0">
              <a:spcBef>
                <a:spcPct val="50000"/>
              </a:spcBef>
              <a:spcAft>
                <a:spcPct val="0"/>
              </a:spcAft>
            </a:pPr>
            <a:endParaRPr lang="en-US" sz="1900">
              <a:solidFill>
                <a:srgbClr val="000000"/>
              </a:solidFill>
            </a:endParaRPr>
          </a:p>
        </p:txBody>
      </p:sp>
    </p:spTree>
    <p:extLst>
      <p:ext uri="{BB962C8B-B14F-4D97-AF65-F5344CB8AC3E}">
        <p14:creationId xmlns:p14="http://schemas.microsoft.com/office/powerpoint/2010/main" val="18599282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9FCE1233-B710-44D0-AC1C-7FC733937FBB}" type="datetime1">
              <a:rPr lang="en-US" smtClean="0">
                <a:solidFill>
                  <a:prstClr val="black">
                    <a:tint val="75000"/>
                  </a:prstClr>
                </a:solidFill>
              </a:rPr>
              <a:pPr/>
              <a:t>2/17/17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A1BFF28-7A78-4393-9577-5BAAAFE250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3535827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D85EAAF-1AE3-4E1D-A6DA-AF000014C6D5}" type="datetime1">
              <a:rPr lang="en-US" smtClean="0">
                <a:solidFill>
                  <a:prstClr val="black">
                    <a:tint val="75000"/>
                  </a:prstClr>
                </a:solidFill>
              </a:rPr>
              <a:pPr/>
              <a:t>2/17/17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A1BFF28-7A78-4393-9577-5BAAAFE250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26682785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609600" y="122238"/>
            <a:ext cx="6507163" cy="24003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 name="Date Placeholder 2"/>
          <p:cNvSpPr>
            <a:spLocks noGrp="1"/>
          </p:cNvSpPr>
          <p:nvPr>
            <p:ph type="dt" sz="half" idx="10"/>
          </p:nvPr>
        </p:nvSpPr>
        <p:spPr>
          <a:xfrm>
            <a:off x="685800" y="6248400"/>
            <a:ext cx="1905000" cy="457200"/>
          </a:xfrm>
        </p:spPr>
        <p:txBody>
          <a:bodyPr/>
          <a:lstStyle>
            <a:lvl1pPr>
              <a:defRPr/>
            </a:lvl1pPr>
          </a:lstStyle>
          <a:p>
            <a:pPr>
              <a:defRPr/>
            </a:pPr>
            <a:fld id="{FC29EC17-BE03-4379-8218-454722F70CCF}" type="datetime1">
              <a:rPr lang="en-US" smtClean="0">
                <a:solidFill>
                  <a:srgbClr val="000000"/>
                </a:solidFill>
              </a:rPr>
              <a:pPr>
                <a:defRPr/>
              </a:pPr>
              <a:t>2/17/17</a:t>
            </a:fld>
            <a:endParaRPr lang="en-US">
              <a:solidFill>
                <a:srgbClr val="000000"/>
              </a:solidFill>
            </a:endParaRPr>
          </a:p>
        </p:txBody>
      </p:sp>
      <p:sp>
        <p:nvSpPr>
          <p:cNvPr id="4" name="Footer Placeholder 3"/>
          <p:cNvSpPr>
            <a:spLocks noGrp="1"/>
          </p:cNvSpPr>
          <p:nvPr>
            <p:ph type="ftr" sz="quarter" idx="11"/>
          </p:nvPr>
        </p:nvSpPr>
        <p:spPr>
          <a:xfrm>
            <a:off x="3124200" y="6248400"/>
            <a:ext cx="2895600" cy="457200"/>
          </a:xfrm>
        </p:spPr>
        <p:txBody>
          <a:bodyPr/>
          <a:lstStyle>
            <a:lvl1pPr>
              <a:defRPr/>
            </a:lvl1pPr>
          </a:lstStyle>
          <a:p>
            <a:pPr>
              <a:defRPr/>
            </a:pPr>
            <a:endParaRPr lang="en-US">
              <a:solidFill>
                <a:srgbClr val="000000"/>
              </a:solidFill>
            </a:endParaRPr>
          </a:p>
        </p:txBody>
      </p:sp>
      <p:sp>
        <p:nvSpPr>
          <p:cNvPr id="5" name="Slide Number Placeholder 4"/>
          <p:cNvSpPr>
            <a:spLocks noGrp="1"/>
          </p:cNvSpPr>
          <p:nvPr>
            <p:ph type="sldNum" sz="quarter" idx="12"/>
          </p:nvPr>
        </p:nvSpPr>
        <p:spPr>
          <a:xfrm>
            <a:off x="6553200" y="6248400"/>
            <a:ext cx="1905000" cy="457200"/>
          </a:xfrm>
        </p:spPr>
        <p:txBody>
          <a:bodyPr/>
          <a:lstStyle>
            <a:lvl1pPr>
              <a:defRPr smtClean="0"/>
            </a:lvl1pPr>
          </a:lstStyle>
          <a:p>
            <a:pPr>
              <a:defRPr/>
            </a:pPr>
            <a:fld id="{C2FE7237-EADF-9849-B26C-C78A6CE251C5}" type="slidenum">
              <a:rPr lang="en-US">
                <a:solidFill>
                  <a:srgbClr val="000000"/>
                </a:solidFill>
              </a:rPr>
              <a:pPr>
                <a:defRPr/>
              </a:pPr>
              <a:t>‹#›</a:t>
            </a:fld>
            <a:endParaRPr lang="en-US">
              <a:solidFill>
                <a:srgbClr val="000000"/>
              </a:solidFill>
            </a:endParaRPr>
          </a:p>
        </p:txBody>
      </p:sp>
    </p:spTree>
    <p:extLst>
      <p:ext uri="{BB962C8B-B14F-4D97-AF65-F5344CB8AC3E}">
        <p14:creationId xmlns:p14="http://schemas.microsoft.com/office/powerpoint/2010/main" val="60995152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txAndTwoObj">
  <p:cSld name="Title, Tex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457200" y="457200"/>
            <a:ext cx="8229600" cy="1371600"/>
          </a:xfrm>
        </p:spPr>
        <p:txBody>
          <a:bodyPr/>
          <a:lstStyle/>
          <a:p>
            <a:r>
              <a:rPr lang="en-US"/>
              <a:t>Click to edit Master title style</a:t>
            </a:r>
          </a:p>
        </p:txBody>
      </p:sp>
      <p:sp>
        <p:nvSpPr>
          <p:cNvPr id="3" name="Text Placeholder 2"/>
          <p:cNvSpPr>
            <a:spLocks noGrp="1"/>
          </p:cNvSpPr>
          <p:nvPr>
            <p:ph type="body" sz="half" idx="1"/>
          </p:nvPr>
        </p:nvSpPr>
        <p:spPr>
          <a:xfrm>
            <a:off x="457200" y="1981200"/>
            <a:ext cx="4038600" cy="3886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quarter" idx="2"/>
          </p:nvPr>
        </p:nvSpPr>
        <p:spPr>
          <a:xfrm>
            <a:off x="4648200" y="1981200"/>
            <a:ext cx="4038600" cy="18669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Content Placeholder 4"/>
          <p:cNvSpPr>
            <a:spLocks noGrp="1"/>
          </p:cNvSpPr>
          <p:nvPr>
            <p:ph sz="quarter" idx="3"/>
          </p:nvPr>
        </p:nvSpPr>
        <p:spPr>
          <a:xfrm>
            <a:off x="4648200" y="4000500"/>
            <a:ext cx="4038600" cy="18669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10"/>
          </p:nvPr>
        </p:nvSpPr>
        <p:spPr>
          <a:xfrm>
            <a:off x="3124200" y="6248400"/>
            <a:ext cx="2895600" cy="457200"/>
          </a:xfrm>
          <a:prstGeom prst="rect">
            <a:avLst/>
          </a:prstGeom>
        </p:spPr>
        <p:txBody>
          <a:bodyPr/>
          <a:lstStyle>
            <a:lvl1pPr>
              <a:defRPr/>
            </a:lvl1pPr>
          </a:lstStyle>
          <a:p>
            <a:endParaRPr lang="en-US">
              <a:solidFill>
                <a:prstClr val="black">
                  <a:tint val="75000"/>
                </a:prstClr>
              </a:solidFill>
            </a:endParaRPr>
          </a:p>
        </p:txBody>
      </p:sp>
      <p:sp>
        <p:nvSpPr>
          <p:cNvPr id="7" name="Slide Number Placeholder 6"/>
          <p:cNvSpPr>
            <a:spLocks noGrp="1"/>
          </p:cNvSpPr>
          <p:nvPr>
            <p:ph type="sldNum" sz="quarter" idx="11"/>
          </p:nvPr>
        </p:nvSpPr>
        <p:spPr>
          <a:xfrm>
            <a:off x="6553200" y="6248400"/>
            <a:ext cx="2133600" cy="457200"/>
          </a:xfrm>
          <a:prstGeom prst="rect">
            <a:avLst/>
          </a:prstGeom>
        </p:spPr>
        <p:txBody>
          <a:bodyPr/>
          <a:lstStyle>
            <a:lvl1pPr>
              <a:defRPr/>
            </a:lvl1pPr>
          </a:lstStyle>
          <a:p>
            <a:fld id="{275A63E7-7FF1-4477-9A35-EA1D4646A328}" type="slidenum">
              <a:rPr lang="en-US">
                <a:solidFill>
                  <a:prstClr val="black">
                    <a:tint val="75000"/>
                  </a:prstClr>
                </a:solidFill>
              </a:rPr>
              <a:pPr/>
              <a:t>‹#›</a:t>
            </a:fld>
            <a:endParaRPr lang="en-US">
              <a:solidFill>
                <a:prstClr val="black">
                  <a:tint val="75000"/>
                </a:prstClr>
              </a:solidFill>
            </a:endParaRPr>
          </a:p>
        </p:txBody>
      </p:sp>
      <p:sp>
        <p:nvSpPr>
          <p:cNvPr id="8" name="Date Placeholder 7"/>
          <p:cNvSpPr>
            <a:spLocks noGrp="1"/>
          </p:cNvSpPr>
          <p:nvPr>
            <p:ph type="dt" sz="half" idx="12"/>
          </p:nvPr>
        </p:nvSpPr>
        <p:spPr>
          <a:xfrm>
            <a:off x="457200" y="6245225"/>
            <a:ext cx="2133600" cy="476250"/>
          </a:xfrm>
          <a:prstGeom prst="rect">
            <a:avLst/>
          </a:prstGeom>
        </p:spPr>
        <p:txBody>
          <a:bodyPr/>
          <a:lstStyle>
            <a:lvl1pPr>
              <a:defRPr/>
            </a:lvl1pPr>
          </a:lstStyle>
          <a:p>
            <a:fld id="{6F5B16CA-94ED-4E54-9A96-C02EB6C366B9}" type="datetime1">
              <a:rPr lang="en-US" smtClean="0">
                <a:solidFill>
                  <a:prstClr val="black">
                    <a:tint val="75000"/>
                  </a:prstClr>
                </a:solidFill>
              </a:rPr>
              <a:pPr/>
              <a:t>2/17/17</a:t>
            </a:fld>
            <a:endParaRPr lang="en-US">
              <a:solidFill>
                <a:prstClr val="black">
                  <a:tint val="75000"/>
                </a:prstClr>
              </a:solidFill>
            </a:endParaRPr>
          </a:p>
        </p:txBody>
      </p:sp>
    </p:spTree>
    <p:extLst>
      <p:ext uri="{BB962C8B-B14F-4D97-AF65-F5344CB8AC3E}">
        <p14:creationId xmlns:p14="http://schemas.microsoft.com/office/powerpoint/2010/main" val="18678156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_Two Content">
    <p:spTree>
      <p:nvGrpSpPr>
        <p:cNvPr id="1" name=""/>
        <p:cNvGrpSpPr/>
        <p:nvPr/>
      </p:nvGrpSpPr>
      <p:grpSpPr>
        <a:xfrm>
          <a:off x="0" y="0"/>
          <a:ext cx="0" cy="0"/>
          <a:chOff x="0" y="0"/>
          <a:chExt cx="0" cy="0"/>
        </a:xfrm>
      </p:grpSpPr>
      <p:sp>
        <p:nvSpPr>
          <p:cNvPr id="3" name="Content Placeholder 2"/>
          <p:cNvSpPr>
            <a:spLocks noGrp="1"/>
          </p:cNvSpPr>
          <p:nvPr>
            <p:ph sz="half" idx="1"/>
          </p:nvPr>
        </p:nvSpPr>
        <p:spPr>
          <a:xfrm>
            <a:off x="457200" y="1600202"/>
            <a:ext cx="4038600" cy="4525963"/>
          </a:xfrm>
          <a:prstGeom prst="rect">
            <a:avLst/>
          </a:prstGeom>
        </p:spPr>
        <p:txBody>
          <a:bodyPr/>
          <a:lstStyle>
            <a:lvl1pPr>
              <a:defRPr sz="2800">
                <a:latin typeface="Franklin Gothic Book"/>
                <a:cs typeface="Franklin Gothic Book"/>
              </a:defRPr>
            </a:lvl1pPr>
            <a:lvl2pPr>
              <a:defRPr sz="2400">
                <a:latin typeface="Franklin Gothic Book"/>
                <a:cs typeface="Franklin Gothic Book"/>
              </a:defRPr>
            </a:lvl2pPr>
            <a:lvl3pPr>
              <a:defRPr sz="2000">
                <a:latin typeface="Franklin Gothic Book"/>
                <a:cs typeface="Franklin Gothic Book"/>
              </a:defRPr>
            </a:lvl3pPr>
            <a:lvl4pPr>
              <a:defRPr sz="1800">
                <a:latin typeface="Franklin Gothic Book"/>
                <a:cs typeface="Franklin Gothic Book"/>
              </a:defRPr>
            </a:lvl4pPr>
            <a:lvl5pPr>
              <a:defRPr sz="1800">
                <a:latin typeface="Franklin Gothic Book"/>
                <a:cs typeface="Franklin Gothic Book"/>
              </a:defRPr>
            </a:lvl5pPr>
            <a:lvl6pPr>
              <a:defRPr sz="1800"/>
            </a:lvl6pPr>
            <a:lvl7pPr>
              <a:defRPr sz="1800"/>
            </a:lvl7pPr>
            <a:lvl8pPr>
              <a:defRPr sz="1800"/>
            </a:lvl8pPr>
            <a:lvl9pPr>
              <a:defRPr sz="1800"/>
            </a:lvl9pPr>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4" name="Content Placeholder 3"/>
          <p:cNvSpPr>
            <a:spLocks noGrp="1"/>
          </p:cNvSpPr>
          <p:nvPr>
            <p:ph sz="half" idx="2"/>
          </p:nvPr>
        </p:nvSpPr>
        <p:spPr>
          <a:xfrm>
            <a:off x="4648200" y="1600202"/>
            <a:ext cx="4038600" cy="4525963"/>
          </a:xfrm>
          <a:prstGeom prst="rect">
            <a:avLst/>
          </a:prstGeom>
        </p:spPr>
        <p:txBody>
          <a:bodyPr/>
          <a:lstStyle>
            <a:lvl1pPr>
              <a:defRPr sz="2800">
                <a:latin typeface="Franklin Gothic Book"/>
                <a:cs typeface="Franklin Gothic Book"/>
              </a:defRPr>
            </a:lvl1pPr>
            <a:lvl2pPr>
              <a:defRPr sz="2400">
                <a:latin typeface="Franklin Gothic Book"/>
                <a:cs typeface="Franklin Gothic Book"/>
              </a:defRPr>
            </a:lvl2pPr>
            <a:lvl3pPr>
              <a:defRPr sz="2000">
                <a:latin typeface="Franklin Gothic Book"/>
                <a:cs typeface="Franklin Gothic Book"/>
              </a:defRPr>
            </a:lvl3pPr>
            <a:lvl4pPr>
              <a:defRPr sz="1800">
                <a:latin typeface="Franklin Gothic Book"/>
                <a:cs typeface="Franklin Gothic Book"/>
              </a:defRPr>
            </a:lvl4pPr>
            <a:lvl5pPr>
              <a:defRPr sz="1800">
                <a:latin typeface="Franklin Gothic Book"/>
                <a:cs typeface="Franklin Gothic Book"/>
              </a:defRPr>
            </a:lvl5pPr>
            <a:lvl6pPr>
              <a:defRPr sz="1800"/>
            </a:lvl6pPr>
            <a:lvl7pPr>
              <a:defRPr sz="1800"/>
            </a:lvl7pPr>
            <a:lvl8pPr>
              <a:defRPr sz="1800"/>
            </a:lvl8pPr>
            <a:lvl9pPr>
              <a:defRPr sz="1800"/>
            </a:lvl9pPr>
          </a:lstStyle>
          <a:p>
            <a:pPr lvl="0"/>
            <a:r>
              <a:rPr lang="en-US" altLang="ko-KR"/>
              <a:t>Click to edit Master text styles</a:t>
            </a:r>
          </a:p>
          <a:p>
            <a:pPr lvl="1"/>
            <a:r>
              <a:rPr lang="en-US" altLang="ko-KR"/>
              <a:t>Second level</a:t>
            </a:r>
          </a:p>
          <a:p>
            <a:pPr lvl="2"/>
            <a:r>
              <a:rPr lang="en-US" altLang="ko-KR"/>
              <a:t>Third level</a:t>
            </a:r>
          </a:p>
          <a:p>
            <a:pPr lvl="3"/>
            <a:r>
              <a:rPr lang="en-US" altLang="ko-KR"/>
              <a:t>Fourth level</a:t>
            </a:r>
          </a:p>
          <a:p>
            <a:pPr lvl="4"/>
            <a:r>
              <a:rPr lang="en-US" altLang="ko-KR"/>
              <a:t>Fifth level</a:t>
            </a:r>
            <a:endParaRPr lang="en-US" dirty="0"/>
          </a:p>
        </p:txBody>
      </p:sp>
      <p:sp>
        <p:nvSpPr>
          <p:cNvPr id="15" name="Title 17"/>
          <p:cNvSpPr>
            <a:spLocks noGrp="1"/>
          </p:cNvSpPr>
          <p:nvPr>
            <p:ph type="title"/>
          </p:nvPr>
        </p:nvSpPr>
        <p:spPr>
          <a:xfrm>
            <a:off x="677344" y="237053"/>
            <a:ext cx="5364683" cy="505884"/>
          </a:xfrm>
          <a:prstGeom prst="rect">
            <a:avLst/>
          </a:prstGeom>
        </p:spPr>
        <p:txBody>
          <a:bodyPr>
            <a:normAutofit/>
          </a:bodyPr>
          <a:lstStyle>
            <a:lvl1pPr algn="l">
              <a:defRPr sz="4000" cap="none" baseline="0">
                <a:solidFill>
                  <a:schemeClr val="bg1"/>
                </a:solidFill>
                <a:latin typeface="Franklin Gothic Book"/>
                <a:cs typeface="Franklin Gothic Book"/>
              </a:defRPr>
            </a:lvl1pPr>
          </a:lstStyle>
          <a:p>
            <a:r>
              <a:rPr lang="en-US" altLang="ko-KR"/>
              <a:t>Click to edit Master title style</a:t>
            </a:r>
            <a:endParaRPr lang="en-US" dirty="0"/>
          </a:p>
        </p:txBody>
      </p:sp>
      <p:sp>
        <p:nvSpPr>
          <p:cNvPr id="18" name="Content Placeholder 30"/>
          <p:cNvSpPr>
            <a:spLocks noGrp="1"/>
          </p:cNvSpPr>
          <p:nvPr>
            <p:ph sz="quarter" idx="13"/>
          </p:nvPr>
        </p:nvSpPr>
        <p:spPr>
          <a:xfrm>
            <a:off x="677863" y="742419"/>
            <a:ext cx="2616200" cy="366712"/>
          </a:xfrm>
          <a:prstGeom prst="rect">
            <a:avLst/>
          </a:prstGeom>
        </p:spPr>
        <p:txBody>
          <a:bodyPr>
            <a:noAutofit/>
          </a:bodyPr>
          <a:lstStyle>
            <a:lvl1pPr>
              <a:buNone/>
              <a:defRPr sz="1400">
                <a:solidFill>
                  <a:srgbClr val="FFFFFF"/>
                </a:solidFill>
                <a:latin typeface="Franklin Gothic Book"/>
                <a:cs typeface="Franklin Gothic Book"/>
              </a:defRPr>
            </a:lvl1pPr>
            <a:lvl2pPr>
              <a:buNone/>
              <a:defRPr sz="1000">
                <a:solidFill>
                  <a:schemeClr val="bg1"/>
                </a:solidFill>
                <a:latin typeface="Franklin Gothic Book"/>
                <a:cs typeface="Franklin Gothic Book"/>
              </a:defRPr>
            </a:lvl2pPr>
            <a:lvl3pPr>
              <a:buNone/>
              <a:defRPr sz="1000">
                <a:solidFill>
                  <a:schemeClr val="bg1"/>
                </a:solidFill>
                <a:latin typeface="Franklin Gothic Book"/>
                <a:cs typeface="Franklin Gothic Book"/>
              </a:defRPr>
            </a:lvl3pPr>
            <a:lvl4pPr>
              <a:buNone/>
              <a:defRPr sz="1000">
                <a:solidFill>
                  <a:schemeClr val="bg1"/>
                </a:solidFill>
                <a:latin typeface="Franklin Gothic Book"/>
                <a:cs typeface="Franklin Gothic Book"/>
              </a:defRPr>
            </a:lvl4pPr>
            <a:lvl5pPr>
              <a:buNone/>
              <a:defRPr sz="1000">
                <a:solidFill>
                  <a:schemeClr val="bg1"/>
                </a:solidFill>
                <a:latin typeface="Franklin Gothic Book"/>
                <a:cs typeface="Franklin Gothic Book"/>
              </a:defRPr>
            </a:lvl5pPr>
          </a:lstStyle>
          <a:p>
            <a:pPr lvl="0"/>
            <a:r>
              <a:rPr lang="en-US" altLang="ko-KR"/>
              <a:t>Click to edit Master text styles</a:t>
            </a:r>
          </a:p>
        </p:txBody>
      </p:sp>
    </p:spTree>
    <p:extLst>
      <p:ext uri="{BB962C8B-B14F-4D97-AF65-F5344CB8AC3E}">
        <p14:creationId xmlns:p14="http://schemas.microsoft.com/office/powerpoint/2010/main" val="1524363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idx="1"/>
          </p:nvPr>
        </p:nvSpPr>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10"/>
          </p:nvPr>
        </p:nvSpPr>
        <p:spPr/>
        <p:txBody>
          <a:bodyPr/>
          <a:lstStyle/>
          <a:p>
            <a:fld id="{93B61CF4-FF4F-4DC1-ADBE-2434DB7EE63B}" type="datetime1">
              <a:rPr lang="en-US" smtClean="0">
                <a:solidFill>
                  <a:prstClr val="black">
                    <a:tint val="75000"/>
                  </a:prstClr>
                </a:solidFill>
              </a:rPr>
              <a:pPr/>
              <a:t>2/17/17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A1BFF28-7A78-4393-9577-5BAAAFE250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68044942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A7ECC67-7F83-4DFE-83FD-0982943C7D79}" type="datetime1">
              <a:rPr lang="en-US" smtClean="0">
                <a:solidFill>
                  <a:prstClr val="black">
                    <a:tint val="75000"/>
                  </a:prstClr>
                </a:solidFill>
              </a:rPr>
              <a:pPr/>
              <a:t>2/17/17</a:t>
            </a:fld>
            <a:endParaRPr lang="en-US">
              <a:solidFill>
                <a:prstClr val="black">
                  <a:tint val="75000"/>
                </a:prstClr>
              </a:solidFill>
            </a:endParaRPr>
          </a:p>
        </p:txBody>
      </p:sp>
      <p:sp>
        <p:nvSpPr>
          <p:cNvPr id="5" name="Footer Placeholder 4"/>
          <p:cNvSpPr>
            <a:spLocks noGrp="1"/>
          </p:cNvSpPr>
          <p:nvPr>
            <p:ph type="ftr" sz="quarter" idx="11"/>
          </p:nvPr>
        </p:nvSpPr>
        <p:spPr/>
        <p:txBody>
          <a:bodyPr/>
          <a:lstStyle/>
          <a:p>
            <a:endParaRPr lang="en-US">
              <a:solidFill>
                <a:prstClr val="black">
                  <a:tint val="75000"/>
                </a:prstClr>
              </a:solidFill>
            </a:endParaRPr>
          </a:p>
        </p:txBody>
      </p:sp>
      <p:sp>
        <p:nvSpPr>
          <p:cNvPr id="6" name="Slide Number Placeholder 5"/>
          <p:cNvSpPr>
            <a:spLocks noGrp="1"/>
          </p:cNvSpPr>
          <p:nvPr>
            <p:ph type="sldNum" sz="quarter" idx="12"/>
          </p:nvPr>
        </p:nvSpPr>
        <p:spPr/>
        <p:txBody>
          <a:bodyPr/>
          <a:lstStyle/>
          <a:p>
            <a:fld id="{EA1BFF28-7A78-4393-9577-5BAAAFE250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6849846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6ABDA655-B4A9-4FF2-A913-351038378802}" type="datetime1">
              <a:rPr lang="en-US" smtClean="0">
                <a:solidFill>
                  <a:prstClr val="black">
                    <a:tint val="75000"/>
                  </a:prstClr>
                </a:solidFill>
              </a:rPr>
              <a:pPr/>
              <a:t>2/17/17</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EA1BFF28-7A78-4393-9577-5BAAAFE250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9349776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D9AB538-3E6F-444C-825D-5BDCA452749F}" type="datetime1">
              <a:rPr lang="en-US" smtClean="0">
                <a:solidFill>
                  <a:prstClr val="black">
                    <a:tint val="75000"/>
                  </a:prstClr>
                </a:solidFill>
              </a:rPr>
              <a:pPr/>
              <a:t>2/17/17</a:t>
            </a:fld>
            <a:endParaRPr lang="en-US">
              <a:solidFill>
                <a:prstClr val="black">
                  <a:tint val="75000"/>
                </a:prstClr>
              </a:solidFill>
            </a:endParaRPr>
          </a:p>
        </p:txBody>
      </p:sp>
      <p:sp>
        <p:nvSpPr>
          <p:cNvPr id="8" name="Footer Placeholder 7"/>
          <p:cNvSpPr>
            <a:spLocks noGrp="1"/>
          </p:cNvSpPr>
          <p:nvPr>
            <p:ph type="ftr" sz="quarter" idx="11"/>
          </p:nvPr>
        </p:nvSpPr>
        <p:spPr/>
        <p:txBody>
          <a:bodyPr/>
          <a:lstStyle/>
          <a:p>
            <a:endParaRPr lang="en-US">
              <a:solidFill>
                <a:prstClr val="black">
                  <a:tint val="75000"/>
                </a:prstClr>
              </a:solidFill>
            </a:endParaRPr>
          </a:p>
        </p:txBody>
      </p:sp>
      <p:sp>
        <p:nvSpPr>
          <p:cNvPr id="9" name="Slide Number Placeholder 8"/>
          <p:cNvSpPr>
            <a:spLocks noGrp="1"/>
          </p:cNvSpPr>
          <p:nvPr>
            <p:ph type="sldNum" sz="quarter" idx="12"/>
          </p:nvPr>
        </p:nvSpPr>
        <p:spPr/>
        <p:txBody>
          <a:bodyPr/>
          <a:lstStyle/>
          <a:p>
            <a:fld id="{EA1BFF28-7A78-4393-9577-5BAAAFE250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41025036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Date Placeholder 2"/>
          <p:cNvSpPr>
            <a:spLocks noGrp="1"/>
          </p:cNvSpPr>
          <p:nvPr>
            <p:ph type="dt" sz="half" idx="10"/>
          </p:nvPr>
        </p:nvSpPr>
        <p:spPr/>
        <p:txBody>
          <a:bodyPr/>
          <a:lstStyle/>
          <a:p>
            <a:fld id="{9F6BECB0-1240-4B86-8C11-83E9225DFF90}" type="datetime1">
              <a:rPr lang="en-US" smtClean="0">
                <a:solidFill>
                  <a:prstClr val="black">
                    <a:tint val="75000"/>
                  </a:prstClr>
                </a:solidFill>
              </a:rPr>
              <a:pPr/>
              <a:t>2/17/17</a:t>
            </a:fld>
            <a:endParaRPr lang="en-US">
              <a:solidFill>
                <a:prstClr val="black">
                  <a:tint val="75000"/>
                </a:prstClr>
              </a:solidFill>
            </a:endParaRPr>
          </a:p>
        </p:txBody>
      </p:sp>
      <p:sp>
        <p:nvSpPr>
          <p:cNvPr id="4" name="Footer Placeholder 3"/>
          <p:cNvSpPr>
            <a:spLocks noGrp="1"/>
          </p:cNvSpPr>
          <p:nvPr>
            <p:ph type="ftr" sz="quarter" idx="11"/>
          </p:nvPr>
        </p:nvSpPr>
        <p:spPr/>
        <p:txBody>
          <a:bodyPr/>
          <a:lstStyle/>
          <a:p>
            <a:endParaRPr lang="en-US">
              <a:solidFill>
                <a:prstClr val="black">
                  <a:tint val="75000"/>
                </a:prstClr>
              </a:solidFill>
            </a:endParaRPr>
          </a:p>
        </p:txBody>
      </p:sp>
      <p:sp>
        <p:nvSpPr>
          <p:cNvPr id="5" name="Slide Number Placeholder 4"/>
          <p:cNvSpPr>
            <a:spLocks noGrp="1"/>
          </p:cNvSpPr>
          <p:nvPr>
            <p:ph type="sldNum" sz="quarter" idx="12"/>
          </p:nvPr>
        </p:nvSpPr>
        <p:spPr/>
        <p:txBody>
          <a:bodyPr/>
          <a:lstStyle/>
          <a:p>
            <a:fld id="{EA1BFF28-7A78-4393-9577-5BAAAFE250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9597721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8337230-EA51-42D2-94AA-12FF84BFF1CA}" type="datetime1">
              <a:rPr lang="en-US" smtClean="0">
                <a:solidFill>
                  <a:prstClr val="black">
                    <a:tint val="75000"/>
                  </a:prstClr>
                </a:solidFill>
              </a:rPr>
              <a:pPr/>
              <a:t>2/17/17</a:t>
            </a:fld>
            <a:endParaRPr lang="en-US">
              <a:solidFill>
                <a:prstClr val="black">
                  <a:tint val="75000"/>
                </a:prstClr>
              </a:solidFill>
            </a:endParaRPr>
          </a:p>
        </p:txBody>
      </p:sp>
      <p:sp>
        <p:nvSpPr>
          <p:cNvPr id="3" name="Footer Placeholder 2"/>
          <p:cNvSpPr>
            <a:spLocks noGrp="1"/>
          </p:cNvSpPr>
          <p:nvPr>
            <p:ph type="ftr" sz="quarter" idx="11"/>
          </p:nvPr>
        </p:nvSpPr>
        <p:spPr/>
        <p:txBody>
          <a:bodyPr/>
          <a:lstStyle/>
          <a:p>
            <a:endParaRPr lang="en-US">
              <a:solidFill>
                <a:prstClr val="black">
                  <a:tint val="75000"/>
                </a:prstClr>
              </a:solidFill>
            </a:endParaRPr>
          </a:p>
        </p:txBody>
      </p:sp>
      <p:sp>
        <p:nvSpPr>
          <p:cNvPr id="4" name="Slide Number Placeholder 3"/>
          <p:cNvSpPr>
            <a:spLocks noGrp="1"/>
          </p:cNvSpPr>
          <p:nvPr>
            <p:ph type="sldNum" sz="quarter" idx="12"/>
          </p:nvPr>
        </p:nvSpPr>
        <p:spPr/>
        <p:txBody>
          <a:bodyPr/>
          <a:lstStyle/>
          <a:p>
            <a:fld id="{EA1BFF28-7A78-4393-9577-5BAAAFE250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1026917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8D19421D-DAD1-495A-A37A-78265ADB3F43}" type="datetime1">
              <a:rPr lang="en-US" smtClean="0">
                <a:solidFill>
                  <a:prstClr val="black">
                    <a:tint val="75000"/>
                  </a:prstClr>
                </a:solidFill>
              </a:rPr>
              <a:pPr/>
              <a:t>2/17/17</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EA1BFF28-7A78-4393-9577-5BAAAFE250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35531327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7820F31-8D6F-4D93-88AF-0C6C15E85028}" type="datetime1">
              <a:rPr lang="en-US" smtClean="0">
                <a:solidFill>
                  <a:prstClr val="black">
                    <a:tint val="75000"/>
                  </a:prstClr>
                </a:solidFill>
              </a:rPr>
              <a:pPr/>
              <a:t>2/17/17</a:t>
            </a:fld>
            <a:endParaRPr lang="en-US">
              <a:solidFill>
                <a:prstClr val="black">
                  <a:tint val="75000"/>
                </a:prstClr>
              </a:solidFill>
            </a:endParaRPr>
          </a:p>
        </p:txBody>
      </p:sp>
      <p:sp>
        <p:nvSpPr>
          <p:cNvPr id="6" name="Footer Placeholder 5"/>
          <p:cNvSpPr>
            <a:spLocks noGrp="1"/>
          </p:cNvSpPr>
          <p:nvPr>
            <p:ph type="ftr" sz="quarter" idx="11"/>
          </p:nvPr>
        </p:nvSpPr>
        <p:spPr/>
        <p:txBody>
          <a:bodyPr/>
          <a:lstStyle/>
          <a:p>
            <a:endParaRPr lang="en-US">
              <a:solidFill>
                <a:prstClr val="black">
                  <a:tint val="75000"/>
                </a:prstClr>
              </a:solidFill>
            </a:endParaRPr>
          </a:p>
        </p:txBody>
      </p:sp>
      <p:sp>
        <p:nvSpPr>
          <p:cNvPr id="7" name="Slide Number Placeholder 6"/>
          <p:cNvSpPr>
            <a:spLocks noGrp="1"/>
          </p:cNvSpPr>
          <p:nvPr>
            <p:ph type="sldNum" sz="quarter" idx="12"/>
          </p:nvPr>
        </p:nvSpPr>
        <p:spPr/>
        <p:txBody>
          <a:bodyPr/>
          <a:lstStyle/>
          <a:p>
            <a:fld id="{EA1BFF28-7A78-4393-9577-5BAAAFE2503F}" type="slidenum">
              <a:rPr lang="en-US" smtClean="0">
                <a:solidFill>
                  <a:prstClr val="black">
                    <a:tint val="75000"/>
                  </a:prstClr>
                </a:solidFill>
              </a:rPr>
              <a:pPr/>
              <a:t>‹#›</a:t>
            </a:fld>
            <a:endParaRPr lang="en-US">
              <a:solidFill>
                <a:prstClr val="black">
                  <a:tint val="75000"/>
                </a:prstClr>
              </a:solidFill>
            </a:endParaRPr>
          </a:p>
        </p:txBody>
      </p:sp>
    </p:spTree>
    <p:extLst>
      <p:ext uri="{BB962C8B-B14F-4D97-AF65-F5344CB8AC3E}">
        <p14:creationId xmlns:p14="http://schemas.microsoft.com/office/powerpoint/2010/main" val="2609821203"/>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2CD7AF-28B5-4079-B06F-49AF9D1A0014}" type="datetime1">
              <a:rPr lang="en-US" smtClean="0">
                <a:solidFill>
                  <a:prstClr val="black">
                    <a:tint val="75000"/>
                  </a:prstClr>
                </a:solidFill>
              </a:rPr>
              <a:pPr/>
              <a:t>2/17/17</a:t>
            </a:fld>
            <a:endParaRPr lang="en-US">
              <a:solidFill>
                <a:prstClr val="black">
                  <a:tint val="75000"/>
                </a:prstClr>
              </a:solidFill>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solidFill>
                <a:prstClr val="black">
                  <a:tint val="75000"/>
                </a:prstClr>
              </a:solidFill>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97312B2-5004-4F70-9D02-1405575A8F95}" type="slidenum">
              <a:rPr lang="en-US" smtClean="0">
                <a:solidFill>
                  <a:prstClr val="black">
                    <a:tint val="75000"/>
                  </a:prstClr>
                </a:solidFill>
              </a:rPr>
              <a:pPr/>
              <a:t>‹#›</a:t>
            </a:fld>
            <a:endParaRPr lang="en-US">
              <a:solidFill>
                <a:prstClr val="black">
                  <a:tint val="75000"/>
                </a:prstClr>
              </a:solidFill>
            </a:endParaRPr>
          </a:p>
        </p:txBody>
      </p:sp>
      <p:sp>
        <p:nvSpPr>
          <p:cNvPr id="7" name="Line 13"/>
          <p:cNvSpPr>
            <a:spLocks noChangeShapeType="1"/>
          </p:cNvSpPr>
          <p:nvPr userDrawn="1"/>
        </p:nvSpPr>
        <p:spPr bwMode="auto">
          <a:xfrm>
            <a:off x="0" y="424"/>
            <a:ext cx="9144000" cy="0"/>
          </a:xfrm>
          <a:prstGeom prst="line">
            <a:avLst/>
          </a:prstGeom>
          <a:noFill/>
          <a:ln w="12700">
            <a:solidFill>
              <a:srgbClr val="969696"/>
            </a:solidFill>
            <a:round/>
            <a:headEnd type="none" w="sm" len="sm"/>
            <a:tailEnd type="none" w="sm" len="sm"/>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fontAlgn="base">
              <a:spcBef>
                <a:spcPct val="0"/>
              </a:spcBef>
              <a:spcAft>
                <a:spcPct val="0"/>
              </a:spcAft>
            </a:pPr>
            <a:endParaRPr lang="en-US" sz="1400">
              <a:solidFill>
                <a:srgbClr val="800000"/>
              </a:solidFill>
            </a:endParaRPr>
          </a:p>
        </p:txBody>
      </p:sp>
    </p:spTree>
    <p:extLst>
      <p:ext uri="{BB962C8B-B14F-4D97-AF65-F5344CB8AC3E}">
        <p14:creationId xmlns:p14="http://schemas.microsoft.com/office/powerpoint/2010/main" val="2818913177"/>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 id="2147483684" r:id="rId12"/>
    <p:sldLayoutId id="2147483685" r:id="rId13"/>
    <p:sldLayoutId id="2147483686" r:id="rId14"/>
  </p:sldLayoutIdLst>
  <p:hf hdr="0" ftr="0" dt="0"/>
  <p:txStyles>
    <p:titleStyle>
      <a:lvl1pPr algn="ctr" defTabSz="914400" rtl="0" eaLnBrk="1" latinLnBrk="0" hangingPunct="1">
        <a:spcBef>
          <a:spcPct val="0"/>
        </a:spcBef>
        <a:buNone/>
        <a:defRPr sz="3600" b="1"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4" Type="http://schemas.openxmlformats.org/officeDocument/2006/relationships/image" Target="../media/image2.jpeg"/><Relationship Id="rId1" Type="http://schemas.openxmlformats.org/officeDocument/2006/relationships/slideLayout" Target="../slideLayouts/slideLayout6.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image" Target="../media/image4.emf"/><Relationship Id="rId4" Type="http://schemas.openxmlformats.org/officeDocument/2006/relationships/image" Target="../media/image5.emf"/><Relationship Id="rId5" Type="http://schemas.openxmlformats.org/officeDocument/2006/relationships/image" Target="../media/image6.emf"/><Relationship Id="rId6" Type="http://schemas.openxmlformats.org/officeDocument/2006/relationships/image" Target="../media/image7.emf"/><Relationship Id="rId7" Type="http://schemas.openxmlformats.org/officeDocument/2006/relationships/image" Target="../media/image8.emf"/><Relationship Id="rId8" Type="http://schemas.openxmlformats.org/officeDocument/2006/relationships/image" Target="../media/image9.emf"/><Relationship Id="rId9" Type="http://schemas.openxmlformats.org/officeDocument/2006/relationships/image" Target="../media/image10.emf"/><Relationship Id="rId10" Type="http://schemas.openxmlformats.org/officeDocument/2006/relationships/image" Target="../media/image11.emf"/><Relationship Id="rId11" Type="http://schemas.openxmlformats.org/officeDocument/2006/relationships/image" Target="../media/image12.emf"/><Relationship Id="rId1" Type="http://schemas.openxmlformats.org/officeDocument/2006/relationships/slideLayout" Target="../slideLayouts/slideLayout6.xml"/><Relationship Id="rId2" Type="http://schemas.openxmlformats.org/officeDocument/2006/relationships/image" Target="../media/image3.emf"/></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emf"/></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4.png"/><Relationship Id="rId1" Type="http://schemas.microsoft.com/office/2007/relationships/media" Target="../media/media1.avi"/><Relationship Id="rId2" Type="http://schemas.openxmlformats.org/officeDocument/2006/relationships/video" Target="../media/media1.avi"/></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4" Type="http://schemas.openxmlformats.org/officeDocument/2006/relationships/image" Target="../media/image15.emf"/><Relationship Id="rId5" Type="http://schemas.openxmlformats.org/officeDocument/2006/relationships/image" Target="../media/image16.png"/><Relationship Id="rId1" Type="http://schemas.microsoft.com/office/2007/relationships/media" Target="../media/media2.mp4"/><Relationship Id="rId2" Type="http://schemas.openxmlformats.org/officeDocument/2006/relationships/video" Target="../media/media2.mp4"/></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8403" name="Oval 3"/>
          <p:cNvSpPr>
            <a:spLocks noChangeArrowheads="1"/>
          </p:cNvSpPr>
          <p:nvPr/>
        </p:nvSpPr>
        <p:spPr bwMode="auto">
          <a:xfrm>
            <a:off x="3452813" y="3025775"/>
            <a:ext cx="349250" cy="347663"/>
          </a:xfrm>
          <a:prstGeom prst="ellipse">
            <a:avLst/>
          </a:prstGeom>
          <a:solidFill>
            <a:srgbClr val="FFCC66"/>
          </a:solidFill>
          <a:ln w="9525">
            <a:solidFill>
              <a:srgbClr val="FF9900"/>
            </a:solidFill>
            <a:roun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98404" name="Oval 4"/>
          <p:cNvSpPr>
            <a:spLocks noChangeArrowheads="1"/>
          </p:cNvSpPr>
          <p:nvPr/>
        </p:nvSpPr>
        <p:spPr bwMode="auto">
          <a:xfrm>
            <a:off x="3524250" y="3140075"/>
            <a:ext cx="696913" cy="974725"/>
          </a:xfrm>
          <a:prstGeom prst="ellipse">
            <a:avLst/>
          </a:prstGeom>
          <a:gradFill rotWithShape="1">
            <a:gsLst>
              <a:gs pos="0">
                <a:srgbClr val="FFCC66"/>
              </a:gs>
              <a:gs pos="100000">
                <a:srgbClr val="FFCC66">
                  <a:gamma/>
                  <a:tint val="41176"/>
                  <a:invGamma/>
                </a:srgbClr>
              </a:gs>
            </a:gsLst>
            <a:lin ang="2700000" scaled="1"/>
          </a:gradFill>
          <a:ln w="9525">
            <a:solidFill>
              <a:srgbClr val="FF9900"/>
            </a:solidFill>
            <a:round/>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pic>
        <p:nvPicPr>
          <p:cNvPr id="998405" name="Picture 5" descr="Microscope[1]"/>
          <p:cNvPicPr>
            <a:picLocks noChangeAspect="1" noChangeArrowheads="1"/>
          </p:cNvPicPr>
          <p:nvPr/>
        </p:nvPicPr>
        <p:blipFill>
          <a:blip r:embed="rId3" cstate="print"/>
          <a:srcRect/>
          <a:stretch>
            <a:fillRect/>
          </a:stretch>
        </p:blipFill>
        <p:spPr bwMode="auto">
          <a:xfrm>
            <a:off x="419100" y="1296988"/>
            <a:ext cx="2894013" cy="2894012"/>
          </a:xfrm>
          <a:prstGeom prst="rect">
            <a:avLst/>
          </a:prstGeom>
          <a:noFill/>
        </p:spPr>
      </p:pic>
      <p:sp>
        <p:nvSpPr>
          <p:cNvPr id="998406" name="Oval 6"/>
          <p:cNvSpPr>
            <a:spLocks noChangeArrowheads="1"/>
          </p:cNvSpPr>
          <p:nvPr/>
        </p:nvSpPr>
        <p:spPr bwMode="auto">
          <a:xfrm>
            <a:off x="952500" y="4876800"/>
            <a:ext cx="1676400" cy="381000"/>
          </a:xfrm>
          <a:prstGeom prst="ellipse">
            <a:avLst/>
          </a:prstGeom>
          <a:solidFill>
            <a:srgbClr val="FFFF99"/>
          </a:solidFill>
          <a:ln w="9525">
            <a:solidFill>
              <a:schemeClr val="tx1"/>
            </a:solidFill>
            <a:round/>
            <a:headEnd/>
            <a:tailEnd/>
          </a:ln>
          <a:effectLst>
            <a:outerShdw blurRad="50800" dist="38100" dir="5400000" algn="t" rotWithShape="0">
              <a:prstClr val="black">
                <a:alpha val="40000"/>
              </a:prstClr>
            </a:outerShdw>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98407" name="Oval 7"/>
          <p:cNvSpPr>
            <a:spLocks noChangeArrowheads="1"/>
          </p:cNvSpPr>
          <p:nvPr/>
        </p:nvSpPr>
        <p:spPr bwMode="auto">
          <a:xfrm>
            <a:off x="952500" y="4724400"/>
            <a:ext cx="1676400" cy="381000"/>
          </a:xfrm>
          <a:prstGeom prst="ellipse">
            <a:avLst/>
          </a:prstGeom>
          <a:noFill/>
          <a:ln w="9525">
            <a:solidFill>
              <a:schemeClr val="tx1"/>
            </a:solidFill>
            <a:round/>
            <a:headEnd/>
            <a:tailEnd/>
          </a:ln>
          <a:effectLst>
            <a:outerShdw blurRad="50800" dist="38100" dir="5400000" algn="t" rotWithShape="0">
              <a:prstClr val="black">
                <a:alpha val="40000"/>
              </a:prstClr>
            </a:outerShdw>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98408" name="Line 8"/>
          <p:cNvSpPr>
            <a:spLocks noChangeShapeType="1"/>
          </p:cNvSpPr>
          <p:nvPr/>
        </p:nvSpPr>
        <p:spPr bwMode="auto">
          <a:xfrm>
            <a:off x="517525" y="4800600"/>
            <a:ext cx="0" cy="0"/>
          </a:xfrm>
          <a:prstGeom prst="line">
            <a:avLst/>
          </a:prstGeom>
          <a:noFill/>
          <a:ln w="9525">
            <a:solidFill>
              <a:schemeClr val="tx1"/>
            </a:solidFill>
            <a:round/>
            <a:headEnd/>
            <a:tailEnd/>
          </a:ln>
          <a:effectLst>
            <a:outerShdw dist="35921" dir="2700000" algn="ctr" rotWithShape="0">
              <a:schemeClr val="bg2"/>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latin typeface="Comic Sans MS" pitchFamily="66" charset="0"/>
            </a:endParaRPr>
          </a:p>
        </p:txBody>
      </p:sp>
      <p:sp>
        <p:nvSpPr>
          <p:cNvPr id="998409" name="Line 9"/>
          <p:cNvSpPr>
            <a:spLocks noChangeShapeType="1"/>
          </p:cNvSpPr>
          <p:nvPr/>
        </p:nvSpPr>
        <p:spPr bwMode="auto">
          <a:xfrm>
            <a:off x="949325" y="4905375"/>
            <a:ext cx="0" cy="228600"/>
          </a:xfrm>
          <a:prstGeom prst="line">
            <a:avLst/>
          </a:prstGeom>
          <a:noFill/>
          <a:ln w="9525">
            <a:solidFill>
              <a:schemeClr val="tx1"/>
            </a:solidFill>
            <a:round/>
            <a:headEnd/>
            <a:tailEnd/>
          </a:ln>
          <a:effectLst>
            <a:outerShdw blurRad="50800" dist="38100" dir="5400000" algn="t" rotWithShape="0">
              <a:prstClr val="black">
                <a:alpha val="40000"/>
              </a:prst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98410" name="Line 10"/>
          <p:cNvSpPr>
            <a:spLocks noChangeShapeType="1"/>
          </p:cNvSpPr>
          <p:nvPr/>
        </p:nvSpPr>
        <p:spPr bwMode="auto">
          <a:xfrm>
            <a:off x="2628900" y="4873625"/>
            <a:ext cx="0" cy="228600"/>
          </a:xfrm>
          <a:prstGeom prst="line">
            <a:avLst/>
          </a:prstGeom>
          <a:noFill/>
          <a:ln w="9525">
            <a:solidFill>
              <a:schemeClr val="tx1"/>
            </a:solidFill>
            <a:round/>
            <a:headEnd/>
            <a:tailEnd/>
          </a:ln>
          <a:effectLst>
            <a:outerShdw blurRad="50800" dist="38100" dir="5400000" algn="t" rotWithShape="0">
              <a:prstClr val="black">
                <a:alpha val="40000"/>
              </a:prstClr>
            </a:outerShdw>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98415" name="Text Box 15"/>
          <p:cNvSpPr txBox="1">
            <a:spLocks noChangeArrowheads="1"/>
          </p:cNvSpPr>
          <p:nvPr/>
        </p:nvSpPr>
        <p:spPr bwMode="auto">
          <a:xfrm>
            <a:off x="1022350" y="5295900"/>
            <a:ext cx="1424685" cy="461665"/>
          </a:xfrm>
          <a:prstGeom prst="rect">
            <a:avLst/>
          </a:prstGeom>
          <a:noFill/>
          <a:ln w="9525">
            <a:noFill/>
            <a:miter lim="800000"/>
            <a:headEnd/>
            <a:tailEnd/>
          </a:ln>
          <a:effectLst/>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ea typeface="MS PGothic" pitchFamily="34" charset="-128"/>
              </a:rPr>
              <a:t>agar plate</a:t>
            </a:r>
          </a:p>
        </p:txBody>
      </p:sp>
      <p:sp>
        <p:nvSpPr>
          <p:cNvPr id="998420" name="Rectangle 20"/>
          <p:cNvSpPr>
            <a:spLocks noChangeArrowheads="1"/>
          </p:cNvSpPr>
          <p:nvPr/>
        </p:nvSpPr>
        <p:spPr bwMode="auto">
          <a:xfrm>
            <a:off x="3086100" y="1447800"/>
            <a:ext cx="5867400" cy="4267200"/>
          </a:xfrm>
          <a:prstGeom prst="rect">
            <a:avLst/>
          </a:prstGeom>
          <a:noFill/>
          <a:ln w="9525">
            <a:solidFill>
              <a:schemeClr val="tx1"/>
            </a:solidFill>
            <a:miter lim="800000"/>
            <a:headEnd/>
            <a:tailEnd/>
          </a:ln>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grpSp>
        <p:nvGrpSpPr>
          <p:cNvPr id="3" name="Group 2"/>
          <p:cNvGrpSpPr/>
          <p:nvPr/>
        </p:nvGrpSpPr>
        <p:grpSpPr>
          <a:xfrm>
            <a:off x="3200400" y="1828800"/>
            <a:ext cx="5529370" cy="3827085"/>
            <a:chOff x="3200400" y="1828800"/>
            <a:chExt cx="5529370" cy="3827085"/>
          </a:xfrm>
        </p:grpSpPr>
        <p:sp>
          <p:nvSpPr>
            <p:cNvPr id="998411" name="Line 11"/>
            <p:cNvSpPr>
              <a:spLocks noChangeShapeType="1"/>
            </p:cNvSpPr>
            <p:nvPr/>
          </p:nvSpPr>
          <p:spPr bwMode="auto">
            <a:xfrm>
              <a:off x="4443413" y="4572000"/>
              <a:ext cx="914400" cy="457200"/>
            </a:xfrm>
            <a:prstGeom prst="line">
              <a:avLst/>
            </a:prstGeom>
            <a:noFill/>
            <a:ln w="57150">
              <a:solidFill>
                <a:schemeClr val="tx1"/>
              </a:solidFill>
              <a:round/>
              <a:headEnd/>
              <a:tailEnd type="triangl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98412" name="Line 12"/>
            <p:cNvSpPr>
              <a:spLocks noChangeShapeType="1"/>
            </p:cNvSpPr>
            <p:nvPr/>
          </p:nvSpPr>
          <p:spPr bwMode="auto">
            <a:xfrm flipV="1">
              <a:off x="4672013" y="2438400"/>
              <a:ext cx="914400" cy="457200"/>
            </a:xfrm>
            <a:prstGeom prst="line">
              <a:avLst/>
            </a:prstGeom>
            <a:noFill/>
            <a:ln w="57150">
              <a:solidFill>
                <a:schemeClr val="tx1"/>
              </a:solidFill>
              <a:round/>
              <a:headEnd/>
              <a:tailEnd type="triangl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98413" name="Text Box 13"/>
            <p:cNvSpPr txBox="1">
              <a:spLocks noChangeArrowheads="1"/>
            </p:cNvSpPr>
            <p:nvPr/>
          </p:nvSpPr>
          <p:spPr bwMode="auto">
            <a:xfrm>
              <a:off x="4572000" y="4038600"/>
              <a:ext cx="1117614" cy="461665"/>
            </a:xfrm>
            <a:prstGeom prst="rect">
              <a:avLst/>
            </a:prstGeom>
            <a:noFill/>
            <a:ln w="9525">
              <a:noFill/>
              <a:miter lim="800000"/>
              <a:headEnd/>
              <a:tailEnd/>
            </a:ln>
            <a:effectLst/>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a:ln>
                    <a:noFill/>
                  </a:ln>
                  <a:solidFill>
                    <a:prstClr val="black"/>
                  </a:solidFill>
                  <a:effectLst/>
                  <a:uLnTx/>
                  <a:uFillTx/>
                  <a:ea typeface="MS PGothic" pitchFamily="34" charset="-128"/>
                </a:rPr>
                <a:t>mother</a:t>
              </a:r>
            </a:p>
          </p:txBody>
        </p:sp>
        <p:sp>
          <p:nvSpPr>
            <p:cNvPr id="998414" name="Text Box 14"/>
            <p:cNvSpPr txBox="1">
              <a:spLocks noChangeArrowheads="1"/>
            </p:cNvSpPr>
            <p:nvPr/>
          </p:nvSpPr>
          <p:spPr bwMode="auto">
            <a:xfrm>
              <a:off x="3886200" y="2133600"/>
              <a:ext cx="1319785" cy="461665"/>
            </a:xfrm>
            <a:prstGeom prst="rect">
              <a:avLst/>
            </a:prstGeom>
            <a:noFill/>
            <a:ln w="9525">
              <a:noFill/>
              <a:miter lim="800000"/>
              <a:headEnd/>
              <a:tailEnd/>
            </a:ln>
            <a:effectLst/>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ea typeface="MS PGothic" pitchFamily="34" charset="-128"/>
                </a:rPr>
                <a:t>daughter</a:t>
              </a:r>
            </a:p>
          </p:txBody>
        </p:sp>
        <p:sp>
          <p:nvSpPr>
            <p:cNvPr id="998416" name="Text Box 16"/>
            <p:cNvSpPr txBox="1">
              <a:spLocks noChangeArrowheads="1"/>
            </p:cNvSpPr>
            <p:nvPr/>
          </p:nvSpPr>
          <p:spPr bwMode="auto">
            <a:xfrm>
              <a:off x="5851525" y="2133600"/>
              <a:ext cx="1077154" cy="461665"/>
            </a:xfrm>
            <a:prstGeom prst="rect">
              <a:avLst/>
            </a:prstGeom>
            <a:noFill/>
            <a:ln w="9525">
              <a:noFill/>
              <a:miter lim="800000"/>
              <a:headEnd/>
              <a:tailEnd/>
            </a:ln>
            <a:effectLst/>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a:ln>
                    <a:noFill/>
                  </a:ln>
                  <a:solidFill>
                    <a:prstClr val="black"/>
                  </a:solidFill>
                  <a:effectLst/>
                  <a:uLnTx/>
                  <a:uFillTx/>
                  <a:ea typeface="MS PGothic" pitchFamily="34" charset="-128"/>
                </a:rPr>
                <a:t>discard</a:t>
              </a:r>
            </a:p>
          </p:txBody>
        </p:sp>
        <p:sp>
          <p:nvSpPr>
            <p:cNvPr id="998417" name="Oval 17"/>
            <p:cNvSpPr>
              <a:spLocks noChangeArrowheads="1"/>
            </p:cNvSpPr>
            <p:nvPr/>
          </p:nvSpPr>
          <p:spPr bwMode="auto">
            <a:xfrm>
              <a:off x="5475288" y="4648200"/>
              <a:ext cx="696912" cy="974725"/>
            </a:xfrm>
            <a:prstGeom prst="ellipse">
              <a:avLst/>
            </a:prstGeom>
            <a:gradFill rotWithShape="1">
              <a:gsLst>
                <a:gs pos="0">
                  <a:srgbClr val="FFCC66"/>
                </a:gs>
                <a:gs pos="100000">
                  <a:srgbClr val="FFCC66">
                    <a:gamma/>
                    <a:tint val="41176"/>
                    <a:invGamma/>
                  </a:srgbClr>
                </a:gs>
              </a:gsLst>
              <a:lin ang="2700000" scaled="1"/>
            </a:gradFill>
            <a:ln w="9525">
              <a:solidFill>
                <a:srgbClr val="FF9900"/>
              </a:solidFill>
              <a:round/>
              <a:headEnd/>
              <a:tailEnd/>
            </a:ln>
            <a:effectLst>
              <a:outerShdw dist="35921" dir="2700000" algn="ctr" rotWithShape="0">
                <a:schemeClr val="bg2"/>
              </a:outerShdw>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98418" name="Line 18"/>
            <p:cNvSpPr>
              <a:spLocks noChangeShapeType="1"/>
            </p:cNvSpPr>
            <p:nvPr/>
          </p:nvSpPr>
          <p:spPr bwMode="auto">
            <a:xfrm>
              <a:off x="6248400" y="4953000"/>
              <a:ext cx="609600" cy="0"/>
            </a:xfrm>
            <a:prstGeom prst="line">
              <a:avLst/>
            </a:prstGeom>
            <a:noFill/>
            <a:ln w="57150">
              <a:solidFill>
                <a:schemeClr val="tx1"/>
              </a:solidFill>
              <a:round/>
              <a:headEnd/>
              <a:tailEnd type="triangle" w="med" len="med"/>
            </a:ln>
            <a:effectLst/>
          </p:spPr>
          <p:txBody>
            <a:bodyP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sp>
          <p:nvSpPr>
            <p:cNvPr id="998419" name="Text Box 19"/>
            <p:cNvSpPr txBox="1">
              <a:spLocks noChangeArrowheads="1"/>
            </p:cNvSpPr>
            <p:nvPr/>
          </p:nvSpPr>
          <p:spPr bwMode="auto">
            <a:xfrm>
              <a:off x="6978650" y="4086225"/>
              <a:ext cx="1751120" cy="1569660"/>
            </a:xfrm>
            <a:prstGeom prst="rect">
              <a:avLst/>
            </a:prstGeom>
            <a:noFill/>
            <a:ln w="9525">
              <a:noFill/>
              <a:miter lim="800000"/>
              <a:headEnd/>
              <a:tailEnd/>
            </a:ln>
            <a:effectLst/>
          </p:spPr>
          <p:txBody>
            <a:bodyPr wrap="non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ea typeface="MS PGothic" pitchFamily="34" charset="-128"/>
                </a:rPr>
                <a:t>Repeat</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ea typeface="MS PGothic" pitchFamily="34" charset="-128"/>
                </a:rPr>
                <a:t>until mother</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ea typeface="MS PGothic" pitchFamily="34" charset="-128"/>
                </a:rPr>
                <a:t>ceases</a:t>
              </a:r>
            </a:p>
            <a:p>
              <a:pPr marL="0" marR="0" lvl="0" indent="0" defTabSz="914400" eaLnBrk="1" fontAlgn="auto" latinLnBrk="0" hangingPunct="1">
                <a:lnSpc>
                  <a:spcPct val="100000"/>
                </a:lnSpc>
                <a:spcBef>
                  <a:spcPts val="0"/>
                </a:spcBef>
                <a:spcAft>
                  <a:spcPts val="0"/>
                </a:spcAft>
                <a:buClrTx/>
                <a:buSzTx/>
                <a:buFontTx/>
                <a:buNone/>
                <a:tabLst/>
                <a:defRPr/>
              </a:pPr>
              <a:r>
                <a:rPr kumimoji="0" lang="en-US" sz="2400" b="0" i="0" u="none" strike="noStrike" kern="0" cap="none" spc="0" normalizeH="0" baseline="0" noProof="0" dirty="0">
                  <a:ln>
                    <a:noFill/>
                  </a:ln>
                  <a:solidFill>
                    <a:prstClr val="black"/>
                  </a:solidFill>
                  <a:effectLst/>
                  <a:uLnTx/>
                  <a:uFillTx/>
                  <a:ea typeface="MS PGothic" pitchFamily="34" charset="-128"/>
                </a:rPr>
                <a:t>to divide</a:t>
              </a:r>
            </a:p>
          </p:txBody>
        </p:sp>
        <p:sp>
          <p:nvSpPr>
            <p:cNvPr id="998421" name="Oval 21"/>
            <p:cNvSpPr>
              <a:spLocks noChangeArrowheads="1"/>
            </p:cNvSpPr>
            <p:nvPr/>
          </p:nvSpPr>
          <p:spPr bwMode="auto">
            <a:xfrm>
              <a:off x="6324600" y="1828800"/>
              <a:ext cx="349250" cy="347663"/>
            </a:xfrm>
            <a:prstGeom prst="ellipse">
              <a:avLst/>
            </a:prstGeom>
            <a:solidFill>
              <a:srgbClr val="FFCC66"/>
            </a:solidFill>
            <a:ln w="9525">
              <a:solidFill>
                <a:srgbClr val="FF9900"/>
              </a:solidFill>
              <a:round/>
              <a:headEnd/>
              <a:tailEnd/>
            </a:ln>
            <a:effectLst>
              <a:outerShdw dist="35921" dir="2700000" algn="ctr" rotWithShape="0">
                <a:schemeClr val="bg2"/>
              </a:outerShdw>
            </a:effectLst>
          </p:spPr>
          <p:txBody>
            <a:bodyPr wrap="none" anchor="ctr"/>
            <a:lstStyle/>
            <a:p>
              <a:pPr marL="0" marR="0" lvl="0" indent="0"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prstClr val="black"/>
                </a:solidFill>
                <a:effectLst/>
                <a:uLnTx/>
                <a:uFillTx/>
              </a:endParaRPr>
            </a:p>
          </p:txBody>
        </p:sp>
        <p:pic>
          <p:nvPicPr>
            <p:cNvPr id="998422" name="Picture 129" descr="yeast"/>
            <p:cNvPicPr>
              <a:picLocks noChangeAspect="1" noChangeArrowheads="1"/>
            </p:cNvPicPr>
            <p:nvPr/>
          </p:nvPicPr>
          <p:blipFill>
            <a:blip r:embed="rId4" cstate="print"/>
            <a:srcRect/>
            <a:stretch>
              <a:fillRect/>
            </a:stretch>
          </p:blipFill>
          <p:spPr bwMode="auto">
            <a:xfrm>
              <a:off x="3200400" y="2895600"/>
              <a:ext cx="1160463" cy="1905000"/>
            </a:xfrm>
            <a:prstGeom prst="rect">
              <a:avLst/>
            </a:prstGeom>
            <a:noFill/>
            <a:ln w="9525">
              <a:noFill/>
              <a:miter lim="800000"/>
              <a:headEnd/>
              <a:tailEnd/>
            </a:ln>
          </p:spPr>
        </p:pic>
      </p:grpSp>
      <p:sp>
        <p:nvSpPr>
          <p:cNvPr id="2" name="Title 1"/>
          <p:cNvSpPr>
            <a:spLocks noGrp="1"/>
          </p:cNvSpPr>
          <p:nvPr>
            <p:ph type="title"/>
          </p:nvPr>
        </p:nvSpPr>
        <p:spPr/>
        <p:txBody>
          <a:bodyPr>
            <a:noAutofit/>
          </a:bodyPr>
          <a:lstStyle/>
          <a:p>
            <a:r>
              <a:rPr lang="en-US" dirty="0"/>
              <a:t>Yeast replicative lifespan determination by manual dissection is a tedious process</a:t>
            </a:r>
          </a:p>
        </p:txBody>
      </p:sp>
      <p:sp>
        <p:nvSpPr>
          <p:cNvPr id="4" name="Slide Number Placeholder 3"/>
          <p:cNvSpPr>
            <a:spLocks noGrp="1"/>
          </p:cNvSpPr>
          <p:nvPr>
            <p:ph type="sldNum" sz="quarter"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A1BFF28-7A78-4393-9577-5BAAAFE2503F}" type="slidenum">
              <a:rPr kumimoji="0" lang="en-US" sz="1800" b="0" i="0" u="none" strike="noStrike" kern="0" cap="none" spc="0" normalizeH="0" baseline="0" noProof="0" smtClean="0">
                <a:ln>
                  <a:noFill/>
                </a:ln>
                <a:solidFill>
                  <a:prstClr val="black">
                    <a:tint val="75000"/>
                  </a:prst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1</a:t>
            </a:fld>
            <a:endParaRPr kumimoji="0" lang="en-US" sz="1800" b="0" i="0" u="none" strike="noStrike" kern="0" cap="none" spc="0" normalizeH="0" baseline="0" noProof="0">
              <a:ln>
                <a:noFill/>
              </a:ln>
              <a:solidFill>
                <a:prstClr val="black">
                  <a:tint val="75000"/>
                </a:prstClr>
              </a:solidFill>
              <a:effectLst/>
              <a:uLnTx/>
              <a:uFillTx/>
            </a:endParaRPr>
          </a:p>
        </p:txBody>
      </p:sp>
    </p:spTree>
    <p:extLst>
      <p:ext uri="{BB962C8B-B14F-4D97-AF65-F5344CB8AC3E}">
        <p14:creationId xmlns:p14="http://schemas.microsoft.com/office/powerpoint/2010/main" val="349126349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p:txBody>
          <a:bodyPr>
            <a:noAutofit/>
          </a:bodyPr>
          <a:lstStyle/>
          <a:p>
            <a:r>
              <a:rPr lang="en-US" dirty="0"/>
              <a:t>Existing microfluidic designs have flaws and are low throughput</a:t>
            </a:r>
          </a:p>
        </p:txBody>
      </p:sp>
      <p:sp>
        <p:nvSpPr>
          <p:cNvPr id="4" name="Slide Number Placeholder 3"/>
          <p:cNvSpPr>
            <a:spLocks noGrp="1"/>
          </p:cNvSpPr>
          <p:nvPr>
            <p:ph type="sldNum" sz="quarter"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A1BFF28-7A78-4393-9577-5BAAAFE2503F}" type="slidenum">
              <a:rPr kumimoji="0" lang="en-US" sz="1800" b="0" i="0" u="none" strike="noStrike" kern="0" cap="none" spc="0" normalizeH="0" baseline="0" noProof="0" smtClean="0">
                <a:ln>
                  <a:noFill/>
                </a:ln>
                <a:solidFill>
                  <a:prstClr val="black">
                    <a:tint val="75000"/>
                  </a:prst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2</a:t>
            </a:fld>
            <a:endParaRPr kumimoji="0" lang="en-US" sz="1800" b="0" i="0" u="none" strike="noStrike" kern="0" cap="none" spc="0" normalizeH="0" baseline="0" noProof="0">
              <a:ln>
                <a:noFill/>
              </a:ln>
              <a:solidFill>
                <a:prstClr val="black">
                  <a:tint val="75000"/>
                </a:prstClr>
              </a:solidFill>
              <a:effectLst/>
              <a:uLnTx/>
              <a:uFillTx/>
            </a:endParaRPr>
          </a:p>
        </p:txBody>
      </p:sp>
      <p:pic>
        <p:nvPicPr>
          <p:cNvPr id="6" name="Picture 5"/>
          <p:cNvPicPr>
            <a:picLocks noChangeAspect="1"/>
          </p:cNvPicPr>
          <p:nvPr/>
        </p:nvPicPr>
        <p:blipFill>
          <a:blip r:embed="rId2"/>
          <a:stretch>
            <a:fillRect/>
          </a:stretch>
        </p:blipFill>
        <p:spPr>
          <a:xfrm>
            <a:off x="809133" y="2688194"/>
            <a:ext cx="4262400" cy="1123200"/>
          </a:xfrm>
          <a:prstGeom prst="rect">
            <a:avLst/>
          </a:prstGeom>
        </p:spPr>
      </p:pic>
      <p:pic>
        <p:nvPicPr>
          <p:cNvPr id="7" name="Picture 6"/>
          <p:cNvPicPr>
            <a:picLocks noChangeAspect="1"/>
          </p:cNvPicPr>
          <p:nvPr/>
        </p:nvPicPr>
        <p:blipFill>
          <a:blip r:embed="rId3"/>
          <a:stretch>
            <a:fillRect/>
          </a:stretch>
        </p:blipFill>
        <p:spPr>
          <a:xfrm>
            <a:off x="5468400" y="2649794"/>
            <a:ext cx="2169600" cy="1200000"/>
          </a:xfrm>
          <a:prstGeom prst="rect">
            <a:avLst/>
          </a:prstGeom>
        </p:spPr>
      </p:pic>
      <p:pic>
        <p:nvPicPr>
          <p:cNvPr id="9" name="Picture 8"/>
          <p:cNvPicPr>
            <a:picLocks noChangeAspect="1"/>
          </p:cNvPicPr>
          <p:nvPr/>
        </p:nvPicPr>
        <p:blipFill>
          <a:blip r:embed="rId4"/>
          <a:stretch>
            <a:fillRect/>
          </a:stretch>
        </p:blipFill>
        <p:spPr>
          <a:xfrm>
            <a:off x="457200" y="1636994"/>
            <a:ext cx="7756801" cy="1012800"/>
          </a:xfrm>
          <a:prstGeom prst="rect">
            <a:avLst/>
          </a:prstGeom>
        </p:spPr>
      </p:pic>
      <p:pic>
        <p:nvPicPr>
          <p:cNvPr id="10" name="Picture 9"/>
          <p:cNvPicPr>
            <a:picLocks noChangeAspect="1"/>
          </p:cNvPicPr>
          <p:nvPr/>
        </p:nvPicPr>
        <p:blipFill>
          <a:blip r:embed="rId5"/>
          <a:stretch>
            <a:fillRect/>
          </a:stretch>
        </p:blipFill>
        <p:spPr>
          <a:xfrm>
            <a:off x="457200" y="2649794"/>
            <a:ext cx="2956800" cy="134400"/>
          </a:xfrm>
          <a:prstGeom prst="rect">
            <a:avLst/>
          </a:prstGeom>
        </p:spPr>
      </p:pic>
      <p:pic>
        <p:nvPicPr>
          <p:cNvPr id="11" name="Picture 10"/>
          <p:cNvPicPr>
            <a:picLocks noChangeAspect="1"/>
          </p:cNvPicPr>
          <p:nvPr/>
        </p:nvPicPr>
        <p:blipFill>
          <a:blip r:embed="rId6"/>
          <a:stretch>
            <a:fillRect/>
          </a:stretch>
        </p:blipFill>
        <p:spPr>
          <a:xfrm>
            <a:off x="496799" y="3888194"/>
            <a:ext cx="7123201" cy="945600"/>
          </a:xfrm>
          <a:prstGeom prst="rect">
            <a:avLst/>
          </a:prstGeom>
        </p:spPr>
      </p:pic>
      <p:pic>
        <p:nvPicPr>
          <p:cNvPr id="12" name="Picture 11"/>
          <p:cNvPicPr>
            <a:picLocks noChangeAspect="1"/>
          </p:cNvPicPr>
          <p:nvPr/>
        </p:nvPicPr>
        <p:blipFill>
          <a:blip r:embed="rId7"/>
          <a:stretch>
            <a:fillRect/>
          </a:stretch>
        </p:blipFill>
        <p:spPr>
          <a:xfrm>
            <a:off x="496799" y="4828994"/>
            <a:ext cx="595200" cy="163200"/>
          </a:xfrm>
          <a:prstGeom prst="rect">
            <a:avLst/>
          </a:prstGeom>
        </p:spPr>
      </p:pic>
      <p:pic>
        <p:nvPicPr>
          <p:cNvPr id="13" name="Picture 12"/>
          <p:cNvPicPr>
            <a:picLocks noChangeAspect="1"/>
          </p:cNvPicPr>
          <p:nvPr/>
        </p:nvPicPr>
        <p:blipFill>
          <a:blip r:embed="rId8"/>
          <a:stretch>
            <a:fillRect/>
          </a:stretch>
        </p:blipFill>
        <p:spPr>
          <a:xfrm>
            <a:off x="1091999" y="4850594"/>
            <a:ext cx="2534400" cy="120000"/>
          </a:xfrm>
          <a:prstGeom prst="rect">
            <a:avLst/>
          </a:prstGeom>
        </p:spPr>
      </p:pic>
      <p:pic>
        <p:nvPicPr>
          <p:cNvPr id="14" name="Picture 13"/>
          <p:cNvPicPr>
            <a:picLocks noChangeAspect="1"/>
          </p:cNvPicPr>
          <p:nvPr/>
        </p:nvPicPr>
        <p:blipFill>
          <a:blip r:embed="rId9"/>
          <a:stretch>
            <a:fillRect/>
          </a:stretch>
        </p:blipFill>
        <p:spPr>
          <a:xfrm>
            <a:off x="496799" y="5059724"/>
            <a:ext cx="7296001" cy="945600"/>
          </a:xfrm>
          <a:prstGeom prst="rect">
            <a:avLst/>
          </a:prstGeom>
        </p:spPr>
      </p:pic>
      <p:pic>
        <p:nvPicPr>
          <p:cNvPr id="15" name="Picture 14"/>
          <p:cNvPicPr>
            <a:picLocks noChangeAspect="1"/>
          </p:cNvPicPr>
          <p:nvPr/>
        </p:nvPicPr>
        <p:blipFill>
          <a:blip r:embed="rId10"/>
          <a:stretch>
            <a:fillRect/>
          </a:stretch>
        </p:blipFill>
        <p:spPr>
          <a:xfrm>
            <a:off x="496799" y="6007394"/>
            <a:ext cx="518400" cy="129600"/>
          </a:xfrm>
          <a:prstGeom prst="rect">
            <a:avLst/>
          </a:prstGeom>
        </p:spPr>
      </p:pic>
      <p:pic>
        <p:nvPicPr>
          <p:cNvPr id="16" name="Picture 15"/>
          <p:cNvPicPr>
            <a:picLocks noChangeAspect="1"/>
          </p:cNvPicPr>
          <p:nvPr/>
        </p:nvPicPr>
        <p:blipFill>
          <a:blip r:embed="rId11"/>
          <a:stretch>
            <a:fillRect/>
          </a:stretch>
        </p:blipFill>
        <p:spPr>
          <a:xfrm>
            <a:off x="1015199" y="5983394"/>
            <a:ext cx="2265600" cy="153600"/>
          </a:xfrm>
          <a:prstGeom prst="rect">
            <a:avLst/>
          </a:prstGeom>
        </p:spPr>
      </p:pic>
    </p:spTree>
    <p:extLst>
      <p:ext uri="{BB962C8B-B14F-4D97-AF65-F5344CB8AC3E}">
        <p14:creationId xmlns:p14="http://schemas.microsoft.com/office/powerpoint/2010/main" val="8585644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An innovative design to capture single yeast cells - HYAA</a:t>
            </a:r>
          </a:p>
        </p:txBody>
      </p:sp>
      <p:pic>
        <p:nvPicPr>
          <p:cNvPr id="4" name="Content Placeholder 3"/>
          <p:cNvPicPr>
            <a:picLocks noGrp="1" noChangeAspect="1"/>
          </p:cNvPicPr>
          <p:nvPr>
            <p:ph idx="1"/>
          </p:nvPr>
        </p:nvPicPr>
        <p:blipFill>
          <a:blip r:embed="rId2"/>
          <a:stretch>
            <a:fillRect/>
          </a:stretch>
        </p:blipFill>
        <p:spPr>
          <a:xfrm>
            <a:off x="913359" y="1417638"/>
            <a:ext cx="7322882" cy="5163363"/>
          </a:xfrm>
          <a:prstGeom prst="rect">
            <a:avLst/>
          </a:prstGeom>
        </p:spPr>
      </p:pic>
      <p:sp>
        <p:nvSpPr>
          <p:cNvPr id="5" name="TextBox 4"/>
          <p:cNvSpPr txBox="1"/>
          <p:nvPr/>
        </p:nvSpPr>
        <p:spPr>
          <a:xfrm>
            <a:off x="0" y="6519446"/>
            <a:ext cx="1927644" cy="33855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ysClr val="windowText" lastClr="000000"/>
                </a:solidFill>
                <a:effectLst/>
                <a:uLnTx/>
                <a:uFillTx/>
              </a:rPr>
              <a:t>Jo et al., </a:t>
            </a:r>
            <a:r>
              <a:rPr kumimoji="0" lang="en-US" sz="1600" b="0" i="1" u="none" strike="noStrike" kern="0" cap="none" spc="0" normalizeH="0" baseline="0" noProof="0" dirty="0">
                <a:ln>
                  <a:noFill/>
                </a:ln>
                <a:solidFill>
                  <a:sysClr val="windowText" lastClr="000000"/>
                </a:solidFill>
                <a:effectLst/>
                <a:uLnTx/>
                <a:uFillTx/>
              </a:rPr>
              <a:t>PNAS</a:t>
            </a:r>
            <a:r>
              <a:rPr kumimoji="0" lang="en-US" sz="1600" b="0" i="0" u="none" strike="noStrike" kern="0" cap="none" spc="0" normalizeH="0" baseline="0" noProof="0" dirty="0">
                <a:ln>
                  <a:noFill/>
                </a:ln>
                <a:solidFill>
                  <a:sysClr val="windowText" lastClr="000000"/>
                </a:solidFill>
                <a:effectLst/>
                <a:uLnTx/>
                <a:uFillTx/>
              </a:rPr>
              <a:t>, 2015 </a:t>
            </a:r>
          </a:p>
        </p:txBody>
      </p:sp>
      <p:sp>
        <p:nvSpPr>
          <p:cNvPr id="3" name="TextBox 2"/>
          <p:cNvSpPr txBox="1"/>
          <p:nvPr/>
        </p:nvSpPr>
        <p:spPr>
          <a:xfrm>
            <a:off x="54079" y="1831072"/>
            <a:ext cx="1016000" cy="1200329"/>
          </a:xfrm>
          <a:prstGeom prst="rect">
            <a:avLst/>
          </a:prstGeom>
          <a:noFill/>
        </p:spPr>
        <p:txBody>
          <a:bodyPr wrap="square" rtlCol="0">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rPr>
              <a:t>16 channels in 4 groups</a:t>
            </a:r>
          </a:p>
        </p:txBody>
      </p:sp>
      <p:sp>
        <p:nvSpPr>
          <p:cNvPr id="6" name="TextBox 5"/>
          <p:cNvSpPr txBox="1"/>
          <p:nvPr/>
        </p:nvSpPr>
        <p:spPr>
          <a:xfrm>
            <a:off x="5507768" y="3585705"/>
            <a:ext cx="3270800" cy="276999"/>
          </a:xfrm>
          <a:prstGeom prst="rect">
            <a:avLst/>
          </a:prstGeom>
          <a:noFill/>
        </p:spPr>
        <p:txBody>
          <a:bodyPr wrap="square" rtlCol="0" anchor="ctr">
            <a:spAutoFit/>
          </a:bodyPr>
          <a:lstStyle/>
          <a:p>
            <a:pPr marL="0" marR="0" lvl="0" indent="0" algn="ctr" defTabSz="914400" eaLnBrk="1" fontAlgn="auto" latinLnBrk="0" hangingPunct="1">
              <a:lnSpc>
                <a:spcPct val="100000"/>
              </a:lnSpc>
              <a:spcBef>
                <a:spcPts val="0"/>
              </a:spcBef>
              <a:spcAft>
                <a:spcPts val="0"/>
              </a:spcAft>
              <a:buClrTx/>
              <a:buSzTx/>
              <a:buFontTx/>
              <a:buNone/>
              <a:tabLst/>
              <a:defRPr/>
            </a:pPr>
            <a:r>
              <a:rPr kumimoji="0" lang="en-US" altLang="ko-KR" sz="1200" b="1"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rPr>
              <a:t>520 single-cell traps in each chamber</a:t>
            </a:r>
            <a:endParaRPr kumimoji="0" lang="ko-KR" altLang="en-US" sz="1200" b="1" i="0" u="none" strike="noStrike" kern="0" cap="none" spc="0" normalizeH="0" baseline="0" noProof="0" dirty="0">
              <a:ln>
                <a:noFill/>
              </a:ln>
              <a:solidFill>
                <a:sysClr val="windowText" lastClr="000000"/>
              </a:solidFill>
              <a:effectLst/>
              <a:uLnTx/>
              <a:uFillTx/>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279917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Optimized for single-cell capture</a:t>
            </a:r>
          </a:p>
        </p:txBody>
      </p:sp>
      <p:pic>
        <p:nvPicPr>
          <p:cNvPr id="5" name="pnas201510328_s17_8w0wdz">
            <a:hlinkClick r:id="" action="ppaction://media"/>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03263" y="1825625"/>
            <a:ext cx="7735887" cy="4351338"/>
          </a:xfrm>
        </p:spPr>
      </p:pic>
      <p:sp>
        <p:nvSpPr>
          <p:cNvPr id="4" name="TextBox 3"/>
          <p:cNvSpPr txBox="1"/>
          <p:nvPr/>
        </p:nvSpPr>
        <p:spPr>
          <a:xfrm>
            <a:off x="0" y="6519446"/>
            <a:ext cx="1927644" cy="33855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ysClr val="windowText" lastClr="000000"/>
                </a:solidFill>
                <a:effectLst/>
                <a:uLnTx/>
                <a:uFillTx/>
              </a:rPr>
              <a:t>Jo et al., </a:t>
            </a:r>
            <a:r>
              <a:rPr kumimoji="0" lang="en-US" sz="1600" b="0" i="1" u="none" strike="noStrike" kern="0" cap="none" spc="0" normalizeH="0" baseline="0" noProof="0" dirty="0">
                <a:ln>
                  <a:noFill/>
                </a:ln>
                <a:solidFill>
                  <a:sysClr val="windowText" lastClr="000000"/>
                </a:solidFill>
                <a:effectLst/>
                <a:uLnTx/>
                <a:uFillTx/>
              </a:rPr>
              <a:t>PNAS</a:t>
            </a:r>
            <a:r>
              <a:rPr kumimoji="0" lang="en-US" sz="1600" b="0" i="0" u="none" strike="noStrike" kern="0" cap="none" spc="0" normalizeH="0" baseline="0" noProof="0" dirty="0">
                <a:ln>
                  <a:noFill/>
                </a:ln>
                <a:solidFill>
                  <a:sysClr val="windowText" lastClr="000000"/>
                </a:solidFill>
                <a:effectLst/>
                <a:uLnTx/>
                <a:uFillTx/>
              </a:rPr>
              <a:t>, 2015 </a:t>
            </a:r>
          </a:p>
        </p:txBody>
      </p:sp>
    </p:spTree>
    <p:extLst>
      <p:ext uri="{BB962C8B-B14F-4D97-AF65-F5344CB8AC3E}">
        <p14:creationId xmlns:p14="http://schemas.microsoft.com/office/powerpoint/2010/main" val="33120695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426"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5"/>
                </p:tgtEl>
              </p:cMediaNode>
            </p:video>
            <p:seq concurrent="1" nextAc="seek">
              <p:cTn id="8" restart="whenNotActive" fill="hold" evtFilter="cancelBubble" nodeType="interactiveSeq">
                <p:stCondLst>
                  <p:cond evt="onClick" delay="0">
                    <p:tgtEl>
                      <p:spTgt spid="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Accurate yeast replicative lifespan assays in high-throughput</a:t>
            </a:r>
          </a:p>
        </p:txBody>
      </p:sp>
      <p:pic>
        <p:nvPicPr>
          <p:cNvPr id="4" name="Content Placeholder 3"/>
          <p:cNvPicPr>
            <a:picLocks noGrp="1" noChangeAspect="1"/>
          </p:cNvPicPr>
          <p:nvPr>
            <p:ph idx="1"/>
          </p:nvPr>
        </p:nvPicPr>
        <p:blipFill>
          <a:blip r:embed="rId4"/>
          <a:stretch>
            <a:fillRect/>
          </a:stretch>
        </p:blipFill>
        <p:spPr>
          <a:xfrm>
            <a:off x="909180" y="1417638"/>
            <a:ext cx="7331248" cy="5163363"/>
          </a:xfrm>
          <a:prstGeom prst="rect">
            <a:avLst/>
          </a:prstGeom>
        </p:spPr>
      </p:pic>
      <p:sp>
        <p:nvSpPr>
          <p:cNvPr id="5" name="TextBox 4"/>
          <p:cNvSpPr txBox="1"/>
          <p:nvPr/>
        </p:nvSpPr>
        <p:spPr>
          <a:xfrm>
            <a:off x="0" y="6526609"/>
            <a:ext cx="1927644" cy="338554"/>
          </a:xfrm>
          <a:prstGeom prst="rect">
            <a:avLst/>
          </a:prstGeom>
          <a:noFill/>
        </p:spPr>
        <p:txBody>
          <a:bodyPr wrap="non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600" b="0" i="0" u="none" strike="noStrike" kern="0" cap="none" spc="0" normalizeH="0" baseline="0" noProof="0" dirty="0">
                <a:ln>
                  <a:noFill/>
                </a:ln>
                <a:solidFill>
                  <a:sysClr val="windowText" lastClr="000000"/>
                </a:solidFill>
                <a:effectLst/>
                <a:uLnTx/>
                <a:uFillTx/>
              </a:rPr>
              <a:t>Jo et al., </a:t>
            </a:r>
            <a:r>
              <a:rPr kumimoji="0" lang="en-US" sz="1600" b="0" i="1" u="none" strike="noStrike" kern="0" cap="none" spc="0" normalizeH="0" baseline="0" noProof="0" dirty="0">
                <a:ln>
                  <a:noFill/>
                </a:ln>
                <a:solidFill>
                  <a:sysClr val="windowText" lastClr="000000"/>
                </a:solidFill>
                <a:effectLst/>
                <a:uLnTx/>
                <a:uFillTx/>
              </a:rPr>
              <a:t>PNAS</a:t>
            </a:r>
            <a:r>
              <a:rPr kumimoji="0" lang="en-US" sz="1600" b="0" i="0" u="none" strike="noStrike" kern="0" cap="none" spc="0" normalizeH="0" baseline="0" noProof="0" dirty="0">
                <a:ln>
                  <a:noFill/>
                </a:ln>
                <a:solidFill>
                  <a:sysClr val="windowText" lastClr="000000"/>
                </a:solidFill>
                <a:effectLst/>
                <a:uLnTx/>
                <a:uFillTx/>
              </a:rPr>
              <a:t>, 2015 </a:t>
            </a:r>
          </a:p>
        </p:txBody>
      </p:sp>
      <p:sp>
        <p:nvSpPr>
          <p:cNvPr id="6" name="Rectangle 5"/>
          <p:cNvSpPr/>
          <p:nvPr/>
        </p:nvSpPr>
        <p:spPr>
          <a:xfrm>
            <a:off x="1058333" y="1701800"/>
            <a:ext cx="4064000" cy="220133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eaLnBrk="1" fontAlgn="auto" latinLnBrk="0" hangingPunct="1">
              <a:lnSpc>
                <a:spcPct val="100000"/>
              </a:lnSpc>
              <a:spcBef>
                <a:spcPts val="0"/>
              </a:spcBef>
              <a:spcAft>
                <a:spcPts val="0"/>
              </a:spcAft>
              <a:buClrTx/>
              <a:buSzTx/>
              <a:buFontTx/>
              <a:buNone/>
              <a:tabLst/>
              <a:defRPr/>
            </a:pPr>
            <a:endParaRPr kumimoji="0" lang="en-US" sz="1800" b="0" i="0" u="none" strike="noStrike" kern="0" cap="none" spc="0" normalizeH="0" baseline="0" noProof="0">
              <a:ln>
                <a:noFill/>
              </a:ln>
              <a:solidFill>
                <a:sysClr val="windowText" lastClr="000000"/>
              </a:solidFill>
              <a:effectLst/>
              <a:uLnTx/>
              <a:uFillTx/>
            </a:endParaRPr>
          </a:p>
        </p:txBody>
      </p:sp>
      <p:pic>
        <p:nvPicPr>
          <p:cNvPr id="3" name="pnas201510328_s18_8w0wdz">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678852" y="1540933"/>
            <a:ext cx="2362200" cy="2362200"/>
          </a:xfrm>
          <a:prstGeom prst="rect">
            <a:avLst/>
          </a:prstGeom>
        </p:spPr>
      </p:pic>
    </p:spTree>
    <p:extLst>
      <p:ext uri="{BB962C8B-B14F-4D97-AF65-F5344CB8AC3E}">
        <p14:creationId xmlns:p14="http://schemas.microsoft.com/office/powerpoint/2010/main" val="29962308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30263"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p:cTn id="7" repeatCount="indefinite"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Comparison between microdissection and microfluidic based lifespan assays</a:t>
            </a:r>
          </a:p>
        </p:txBody>
      </p:sp>
      <p:graphicFrame>
        <p:nvGraphicFramePr>
          <p:cNvPr id="5" name="Content Placeholder 4"/>
          <p:cNvGraphicFramePr>
            <a:graphicFrameLocks noGrp="1"/>
          </p:cNvGraphicFramePr>
          <p:nvPr>
            <p:ph idx="1"/>
            <p:extLst/>
          </p:nvPr>
        </p:nvGraphicFramePr>
        <p:xfrm>
          <a:off x="320135" y="1417638"/>
          <a:ext cx="8503730" cy="3876040"/>
        </p:xfrm>
        <a:graphic>
          <a:graphicData uri="http://schemas.openxmlformats.org/drawingml/2006/table">
            <a:tbl>
              <a:tblPr firstRow="1" bandRow="1">
                <a:tableStyleId>{5C22544A-7EE6-4342-B048-85BDC9FD1C3A}</a:tableStyleId>
              </a:tblPr>
              <a:tblGrid>
                <a:gridCol w="1920050">
                  <a:extLst>
                    <a:ext uri="{9D8B030D-6E8A-4147-A177-3AD203B41FA5}">
                      <a16:colId xmlns:a16="http://schemas.microsoft.com/office/drawing/2014/main" xmlns="" val="20000"/>
                    </a:ext>
                  </a:extLst>
                </a:gridCol>
                <a:gridCol w="1645920">
                  <a:extLst>
                    <a:ext uri="{9D8B030D-6E8A-4147-A177-3AD203B41FA5}">
                      <a16:colId xmlns:a16="http://schemas.microsoft.com/office/drawing/2014/main" xmlns="" val="20001"/>
                    </a:ext>
                  </a:extLst>
                </a:gridCol>
                <a:gridCol w="1645920">
                  <a:extLst>
                    <a:ext uri="{9D8B030D-6E8A-4147-A177-3AD203B41FA5}">
                      <a16:colId xmlns:a16="http://schemas.microsoft.com/office/drawing/2014/main" xmlns="" val="20002"/>
                    </a:ext>
                  </a:extLst>
                </a:gridCol>
                <a:gridCol w="1645920">
                  <a:extLst>
                    <a:ext uri="{9D8B030D-6E8A-4147-A177-3AD203B41FA5}">
                      <a16:colId xmlns:a16="http://schemas.microsoft.com/office/drawing/2014/main" xmlns="" val="20003"/>
                    </a:ext>
                  </a:extLst>
                </a:gridCol>
                <a:gridCol w="1645920">
                  <a:extLst>
                    <a:ext uri="{9D8B030D-6E8A-4147-A177-3AD203B41FA5}">
                      <a16:colId xmlns:a16="http://schemas.microsoft.com/office/drawing/2014/main" xmlns="" val="20004"/>
                    </a:ext>
                  </a:extLst>
                </a:gridCol>
              </a:tblGrid>
              <a:tr h="370840">
                <a:tc>
                  <a:txBody>
                    <a:bodyPr/>
                    <a:lstStyle/>
                    <a:p>
                      <a:pPr algn="ctr"/>
                      <a:endParaRPr lang="en-US" dirty="0"/>
                    </a:p>
                  </a:txBody>
                  <a:tcPr/>
                </a:tc>
                <a:tc>
                  <a:txBody>
                    <a:bodyPr/>
                    <a:lstStyle/>
                    <a:p>
                      <a:pPr algn="ctr"/>
                      <a:r>
                        <a:rPr lang="en-US" dirty="0"/>
                        <a:t>Dissection</a:t>
                      </a:r>
                    </a:p>
                  </a:txBody>
                  <a:tcPr/>
                </a:tc>
                <a:tc>
                  <a:txBody>
                    <a:bodyPr/>
                    <a:lstStyle/>
                    <a:p>
                      <a:pPr algn="ctr"/>
                      <a:r>
                        <a:rPr lang="en-US" dirty="0"/>
                        <a:t>Heinemann</a:t>
                      </a:r>
                    </a:p>
                  </a:txBody>
                  <a:tcPr/>
                </a:tc>
                <a:tc>
                  <a:txBody>
                    <a:bodyPr/>
                    <a:lstStyle/>
                    <a:p>
                      <a:pPr algn="ctr"/>
                      <a:r>
                        <a:rPr lang="en-US" dirty="0"/>
                        <a:t>Swain</a:t>
                      </a:r>
                    </a:p>
                  </a:txBody>
                  <a:tcPr/>
                </a:tc>
                <a:tc>
                  <a:txBody>
                    <a:bodyPr/>
                    <a:lstStyle/>
                    <a:p>
                      <a:pPr algn="ctr"/>
                      <a:r>
                        <a:rPr lang="en-US" b="1" dirty="0"/>
                        <a:t>HYAA</a:t>
                      </a:r>
                    </a:p>
                  </a:txBody>
                  <a:tcPr/>
                </a:tc>
                <a:extLst>
                  <a:ext uri="{0D108BD9-81ED-4DB2-BD59-A6C34878D82A}">
                    <a16:rowId xmlns:a16="http://schemas.microsoft.com/office/drawing/2014/main" xmlns="" val="10000"/>
                  </a:ext>
                </a:extLst>
              </a:tr>
              <a:tr h="370840">
                <a:tc>
                  <a:txBody>
                    <a:bodyPr/>
                    <a:lstStyle/>
                    <a:p>
                      <a:pPr algn="ctr"/>
                      <a:r>
                        <a:rPr lang="en-US" dirty="0"/>
                        <a:t>Time</a:t>
                      </a:r>
                      <a:r>
                        <a:rPr lang="en-US" baseline="0" dirty="0"/>
                        <a:t> req.</a:t>
                      </a:r>
                      <a:endParaRPr lang="en-US" dirty="0"/>
                    </a:p>
                  </a:txBody>
                  <a:tcPr/>
                </a:tc>
                <a:tc>
                  <a:txBody>
                    <a:bodyPr/>
                    <a:lstStyle/>
                    <a:p>
                      <a:pPr algn="ctr"/>
                      <a:r>
                        <a:rPr lang="en-US" dirty="0"/>
                        <a:t>4-6 weeks</a:t>
                      </a:r>
                    </a:p>
                  </a:txBody>
                  <a:tcPr/>
                </a:tc>
                <a:tc>
                  <a:txBody>
                    <a:bodyPr/>
                    <a:lstStyle/>
                    <a:p>
                      <a:pPr algn="ctr"/>
                      <a:r>
                        <a:rPr lang="en-US" dirty="0"/>
                        <a:t>60-80 </a:t>
                      </a:r>
                      <a:r>
                        <a:rPr lang="en-US" dirty="0" err="1"/>
                        <a:t>Hrs</a:t>
                      </a:r>
                      <a:endParaRPr 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dirty="0"/>
                        <a:t>60-80 </a:t>
                      </a:r>
                      <a:r>
                        <a:rPr lang="en-US" dirty="0" err="1"/>
                        <a:t>Hrs</a:t>
                      </a:r>
                      <a:endParaRPr lang="en-US" dirty="0"/>
                    </a:p>
                  </a:txBody>
                  <a:tcPr/>
                </a:tc>
                <a:tc>
                  <a:txBody>
                    <a:bodyPr/>
                    <a:lstStyle/>
                    <a:p>
                      <a:pPr marL="0" marR="0" indent="0" algn="ctr" defTabSz="914400" rtl="0" eaLnBrk="1" fontAlgn="auto" latinLnBrk="0" hangingPunct="1">
                        <a:lnSpc>
                          <a:spcPct val="100000"/>
                        </a:lnSpc>
                        <a:spcBef>
                          <a:spcPts val="0"/>
                        </a:spcBef>
                        <a:spcAft>
                          <a:spcPts val="0"/>
                        </a:spcAft>
                        <a:buClrTx/>
                        <a:buSzTx/>
                        <a:buFontTx/>
                        <a:buNone/>
                        <a:tabLst/>
                        <a:defRPr/>
                      </a:pPr>
                      <a:r>
                        <a:rPr lang="en-US" b="1" dirty="0"/>
                        <a:t>60-80 </a:t>
                      </a:r>
                      <a:r>
                        <a:rPr lang="en-US" b="1" dirty="0" err="1"/>
                        <a:t>Hrs</a:t>
                      </a:r>
                      <a:endParaRPr lang="en-US" b="1" dirty="0"/>
                    </a:p>
                  </a:txBody>
                  <a:tcPr/>
                </a:tc>
                <a:extLst>
                  <a:ext uri="{0D108BD9-81ED-4DB2-BD59-A6C34878D82A}">
                    <a16:rowId xmlns:a16="http://schemas.microsoft.com/office/drawing/2014/main" xmlns="" val="10001"/>
                  </a:ext>
                </a:extLst>
              </a:tr>
              <a:tr h="370840">
                <a:tc>
                  <a:txBody>
                    <a:bodyPr/>
                    <a:lstStyle/>
                    <a:p>
                      <a:pPr algn="ctr"/>
                      <a:r>
                        <a:rPr lang="en-US" dirty="0"/>
                        <a:t># of media</a:t>
                      </a:r>
                    </a:p>
                  </a:txBody>
                  <a:tcPr/>
                </a:tc>
                <a:tc>
                  <a:txBody>
                    <a:bodyPr/>
                    <a:lstStyle/>
                    <a:p>
                      <a:pPr algn="ctr"/>
                      <a:r>
                        <a:rPr lang="en-US" dirty="0"/>
                        <a:t>2-3</a:t>
                      </a:r>
                    </a:p>
                  </a:txBody>
                  <a:tcPr/>
                </a:tc>
                <a:tc>
                  <a:txBody>
                    <a:bodyPr/>
                    <a:lstStyle/>
                    <a:p>
                      <a:pPr algn="ctr"/>
                      <a:r>
                        <a:rPr lang="en-US" dirty="0"/>
                        <a:t>1</a:t>
                      </a:r>
                    </a:p>
                  </a:txBody>
                  <a:tcPr/>
                </a:tc>
                <a:tc>
                  <a:txBody>
                    <a:bodyPr/>
                    <a:lstStyle/>
                    <a:p>
                      <a:pPr algn="ctr"/>
                      <a:r>
                        <a:rPr lang="en-US" dirty="0"/>
                        <a:t>1</a:t>
                      </a:r>
                    </a:p>
                  </a:txBody>
                  <a:tcPr/>
                </a:tc>
                <a:tc>
                  <a:txBody>
                    <a:bodyPr/>
                    <a:lstStyle/>
                    <a:p>
                      <a:pPr algn="ctr"/>
                      <a:r>
                        <a:rPr lang="en-US" b="1" dirty="0"/>
                        <a:t>4</a:t>
                      </a:r>
                    </a:p>
                  </a:txBody>
                  <a:tcPr/>
                </a:tc>
                <a:extLst>
                  <a:ext uri="{0D108BD9-81ED-4DB2-BD59-A6C34878D82A}">
                    <a16:rowId xmlns:a16="http://schemas.microsoft.com/office/drawing/2014/main" xmlns="" val="10002"/>
                  </a:ext>
                </a:extLst>
              </a:tr>
              <a:tr h="370840">
                <a:tc>
                  <a:txBody>
                    <a:bodyPr/>
                    <a:lstStyle/>
                    <a:p>
                      <a:pPr algn="ctr"/>
                      <a:r>
                        <a:rPr lang="en-US" dirty="0"/>
                        <a:t>Strains</a:t>
                      </a:r>
                    </a:p>
                  </a:txBody>
                  <a:tcPr/>
                </a:tc>
                <a:tc>
                  <a:txBody>
                    <a:bodyPr/>
                    <a:lstStyle/>
                    <a:p>
                      <a:pPr algn="ctr"/>
                      <a:r>
                        <a:rPr lang="en-US" dirty="0"/>
                        <a:t>2-10</a:t>
                      </a:r>
                    </a:p>
                  </a:txBody>
                  <a:tcPr/>
                </a:tc>
                <a:tc>
                  <a:txBody>
                    <a:bodyPr/>
                    <a:lstStyle/>
                    <a:p>
                      <a:pPr algn="ctr"/>
                      <a:r>
                        <a:rPr lang="en-US" dirty="0"/>
                        <a:t>1</a:t>
                      </a:r>
                    </a:p>
                  </a:txBody>
                  <a:tcPr/>
                </a:tc>
                <a:tc>
                  <a:txBody>
                    <a:bodyPr/>
                    <a:lstStyle/>
                    <a:p>
                      <a:pPr algn="ctr"/>
                      <a:r>
                        <a:rPr lang="en-US" dirty="0"/>
                        <a:t>1</a:t>
                      </a:r>
                    </a:p>
                  </a:txBody>
                  <a:tcPr/>
                </a:tc>
                <a:tc>
                  <a:txBody>
                    <a:bodyPr/>
                    <a:lstStyle/>
                    <a:p>
                      <a:pPr algn="ctr"/>
                      <a:r>
                        <a:rPr lang="en-US" b="1" dirty="0"/>
                        <a:t>1-16</a:t>
                      </a:r>
                    </a:p>
                  </a:txBody>
                  <a:tcPr/>
                </a:tc>
                <a:extLst>
                  <a:ext uri="{0D108BD9-81ED-4DB2-BD59-A6C34878D82A}">
                    <a16:rowId xmlns:a16="http://schemas.microsoft.com/office/drawing/2014/main" xmlns="" val="10003"/>
                  </a:ext>
                </a:extLst>
              </a:tr>
              <a:tr h="370840">
                <a:tc>
                  <a:txBody>
                    <a:bodyPr/>
                    <a:lstStyle/>
                    <a:p>
                      <a:pPr algn="ctr"/>
                      <a:r>
                        <a:rPr lang="en-US" dirty="0"/>
                        <a:t># of cells</a:t>
                      </a:r>
                    </a:p>
                  </a:txBody>
                  <a:tcPr/>
                </a:tc>
                <a:tc>
                  <a:txBody>
                    <a:bodyPr/>
                    <a:lstStyle/>
                    <a:p>
                      <a:pPr algn="ctr"/>
                      <a:r>
                        <a:rPr lang="en-US" dirty="0"/>
                        <a:t>200-300</a:t>
                      </a:r>
                    </a:p>
                  </a:txBody>
                  <a:tcPr/>
                </a:tc>
                <a:tc>
                  <a:txBody>
                    <a:bodyPr/>
                    <a:lstStyle/>
                    <a:p>
                      <a:pPr algn="ctr"/>
                      <a:r>
                        <a:rPr lang="en-US" dirty="0"/>
                        <a:t>50-100</a:t>
                      </a:r>
                    </a:p>
                  </a:txBody>
                  <a:tcPr/>
                </a:tc>
                <a:tc>
                  <a:txBody>
                    <a:bodyPr/>
                    <a:lstStyle/>
                    <a:p>
                      <a:pPr algn="ctr"/>
                      <a:r>
                        <a:rPr lang="en-US" dirty="0"/>
                        <a:t>1000</a:t>
                      </a:r>
                    </a:p>
                  </a:txBody>
                  <a:tcPr/>
                </a:tc>
                <a:tc>
                  <a:txBody>
                    <a:bodyPr/>
                    <a:lstStyle/>
                    <a:p>
                      <a:pPr algn="ctr"/>
                      <a:r>
                        <a:rPr lang="en-US" b="1" dirty="0"/>
                        <a:t>8000</a:t>
                      </a:r>
                    </a:p>
                  </a:txBody>
                  <a:tcPr/>
                </a:tc>
                <a:extLst>
                  <a:ext uri="{0D108BD9-81ED-4DB2-BD59-A6C34878D82A}">
                    <a16:rowId xmlns:a16="http://schemas.microsoft.com/office/drawing/2014/main" xmlns="" val="10004"/>
                  </a:ext>
                </a:extLst>
              </a:tr>
              <a:tr h="370840">
                <a:tc>
                  <a:txBody>
                    <a:bodyPr/>
                    <a:lstStyle/>
                    <a:p>
                      <a:pPr algn="ctr"/>
                      <a:r>
                        <a:rPr lang="en-US" dirty="0"/>
                        <a:t>Cell</a:t>
                      </a:r>
                      <a:r>
                        <a:rPr lang="en-US" baseline="0" dirty="0"/>
                        <a:t> retention</a:t>
                      </a:r>
                      <a:endParaRPr lang="en-US" dirty="0"/>
                    </a:p>
                  </a:txBody>
                  <a:tcPr/>
                </a:tc>
                <a:tc>
                  <a:txBody>
                    <a:bodyPr/>
                    <a:lstStyle/>
                    <a:p>
                      <a:pPr algn="ctr"/>
                      <a:r>
                        <a:rPr lang="en-US" dirty="0"/>
                        <a:t>N/A</a:t>
                      </a:r>
                    </a:p>
                  </a:txBody>
                  <a:tcPr/>
                </a:tc>
                <a:tc>
                  <a:txBody>
                    <a:bodyPr/>
                    <a:lstStyle/>
                    <a:p>
                      <a:pPr algn="ctr"/>
                      <a:r>
                        <a:rPr lang="en-US" dirty="0"/>
                        <a:t>14%</a:t>
                      </a:r>
                    </a:p>
                  </a:txBody>
                  <a:tcPr/>
                </a:tc>
                <a:tc>
                  <a:txBody>
                    <a:bodyPr/>
                    <a:lstStyle/>
                    <a:p>
                      <a:pPr algn="ctr"/>
                      <a:r>
                        <a:rPr lang="en-US" dirty="0"/>
                        <a:t>60%</a:t>
                      </a:r>
                    </a:p>
                  </a:txBody>
                  <a:tcPr/>
                </a:tc>
                <a:tc>
                  <a:txBody>
                    <a:bodyPr/>
                    <a:lstStyle/>
                    <a:p>
                      <a:pPr algn="ctr"/>
                      <a:r>
                        <a:rPr lang="en-US" b="1" dirty="0"/>
                        <a:t>90%</a:t>
                      </a:r>
                    </a:p>
                  </a:txBody>
                  <a:tcPr/>
                </a:tc>
                <a:extLst>
                  <a:ext uri="{0D108BD9-81ED-4DB2-BD59-A6C34878D82A}">
                    <a16:rowId xmlns:a16="http://schemas.microsoft.com/office/drawing/2014/main" xmlns="" val="10005"/>
                  </a:ext>
                </a:extLst>
              </a:tr>
              <a:tr h="370840">
                <a:tc>
                  <a:txBody>
                    <a:bodyPr/>
                    <a:lstStyle/>
                    <a:p>
                      <a:pPr algn="ctr"/>
                      <a:r>
                        <a:rPr lang="en-US" dirty="0"/>
                        <a:t>Single cell</a:t>
                      </a:r>
                      <a:r>
                        <a:rPr lang="en-US" baseline="0" dirty="0"/>
                        <a:t> capture</a:t>
                      </a:r>
                      <a:endParaRPr lang="en-US" dirty="0"/>
                    </a:p>
                  </a:txBody>
                  <a:tcPr/>
                </a:tc>
                <a:tc>
                  <a:txBody>
                    <a:bodyPr/>
                    <a:lstStyle/>
                    <a:p>
                      <a:pPr algn="ctr"/>
                      <a:r>
                        <a:rPr lang="en-US" dirty="0"/>
                        <a:t>N/A</a:t>
                      </a:r>
                    </a:p>
                  </a:txBody>
                  <a:tcPr/>
                </a:tc>
                <a:tc>
                  <a:txBody>
                    <a:bodyPr/>
                    <a:lstStyle/>
                    <a:p>
                      <a:pPr algn="ctr"/>
                      <a:r>
                        <a:rPr lang="en-US" dirty="0"/>
                        <a:t>No</a:t>
                      </a:r>
                    </a:p>
                  </a:txBody>
                  <a:tcPr/>
                </a:tc>
                <a:tc>
                  <a:txBody>
                    <a:bodyPr/>
                    <a:lstStyle/>
                    <a:p>
                      <a:pPr algn="ctr"/>
                      <a:r>
                        <a:rPr lang="en-US" dirty="0"/>
                        <a:t>Yes</a:t>
                      </a:r>
                    </a:p>
                  </a:txBody>
                  <a:tcPr/>
                </a:tc>
                <a:tc>
                  <a:txBody>
                    <a:bodyPr/>
                    <a:lstStyle/>
                    <a:p>
                      <a:pPr algn="ctr"/>
                      <a:r>
                        <a:rPr lang="en-US" b="1" dirty="0"/>
                        <a:t>Yes</a:t>
                      </a:r>
                    </a:p>
                  </a:txBody>
                  <a:tcPr/>
                </a:tc>
                <a:extLst>
                  <a:ext uri="{0D108BD9-81ED-4DB2-BD59-A6C34878D82A}">
                    <a16:rowId xmlns:a16="http://schemas.microsoft.com/office/drawing/2014/main" xmlns="" val="10006"/>
                  </a:ext>
                </a:extLst>
              </a:tr>
              <a:tr h="370840">
                <a:tc>
                  <a:txBody>
                    <a:bodyPr/>
                    <a:lstStyle/>
                    <a:p>
                      <a:pPr algn="ctr"/>
                      <a:r>
                        <a:rPr lang="en-US" dirty="0"/>
                        <a:t>Bright field microscopy</a:t>
                      </a:r>
                    </a:p>
                  </a:txBody>
                  <a:tcPr anchor="ctr"/>
                </a:tc>
                <a:tc>
                  <a:txBody>
                    <a:bodyPr/>
                    <a:lstStyle/>
                    <a:p>
                      <a:pPr algn="ctr"/>
                      <a:r>
                        <a:rPr lang="en-US" dirty="0"/>
                        <a:t>Manual</a:t>
                      </a:r>
                    </a:p>
                  </a:txBody>
                  <a:tcPr anchor="ctr"/>
                </a:tc>
                <a:tc>
                  <a:txBody>
                    <a:bodyPr/>
                    <a:lstStyle/>
                    <a:p>
                      <a:pPr algn="ctr"/>
                      <a:r>
                        <a:rPr lang="en-US" dirty="0"/>
                        <a:t>Automatic</a:t>
                      </a:r>
                    </a:p>
                  </a:txBody>
                  <a:tcPr anchor="ctr"/>
                </a:tc>
                <a:tc>
                  <a:txBody>
                    <a:bodyPr/>
                    <a:lstStyle/>
                    <a:p>
                      <a:pPr algn="ctr"/>
                      <a:r>
                        <a:rPr lang="en-US" dirty="0"/>
                        <a:t>Automatic</a:t>
                      </a:r>
                    </a:p>
                  </a:txBody>
                  <a:tcPr anchor="ctr"/>
                </a:tc>
                <a:tc>
                  <a:txBody>
                    <a:bodyPr/>
                    <a:lstStyle/>
                    <a:p>
                      <a:pPr algn="ctr"/>
                      <a:r>
                        <a:rPr lang="en-US" b="1" dirty="0"/>
                        <a:t>Automatic</a:t>
                      </a:r>
                    </a:p>
                  </a:txBody>
                  <a:tcPr anchor="ctr"/>
                </a:tc>
                <a:extLst>
                  <a:ext uri="{0D108BD9-81ED-4DB2-BD59-A6C34878D82A}">
                    <a16:rowId xmlns:a16="http://schemas.microsoft.com/office/drawing/2014/main" xmlns="" val="10007"/>
                  </a:ext>
                </a:extLst>
              </a:tr>
              <a:tr h="370840">
                <a:tc>
                  <a:txBody>
                    <a:bodyPr/>
                    <a:lstStyle/>
                    <a:p>
                      <a:pPr algn="ctr"/>
                      <a:r>
                        <a:rPr lang="en-US" dirty="0"/>
                        <a:t>Fluorescent microscopy</a:t>
                      </a:r>
                    </a:p>
                  </a:txBody>
                  <a:tcPr anchor="ctr"/>
                </a:tc>
                <a:tc>
                  <a:txBody>
                    <a:bodyPr/>
                    <a:lstStyle/>
                    <a:p>
                      <a:pPr algn="ctr"/>
                      <a:r>
                        <a:rPr lang="en-US" dirty="0"/>
                        <a:t>No</a:t>
                      </a:r>
                    </a:p>
                  </a:txBody>
                  <a:tcPr anchor="ctr"/>
                </a:tc>
                <a:tc>
                  <a:txBody>
                    <a:bodyPr/>
                    <a:lstStyle/>
                    <a:p>
                      <a:pPr algn="ctr"/>
                      <a:r>
                        <a:rPr lang="en-US" dirty="0"/>
                        <a:t>Yes</a:t>
                      </a:r>
                    </a:p>
                  </a:txBody>
                  <a:tcPr anchor="ctr"/>
                </a:tc>
                <a:tc>
                  <a:txBody>
                    <a:bodyPr/>
                    <a:lstStyle/>
                    <a:p>
                      <a:pPr algn="ctr"/>
                      <a:r>
                        <a:rPr lang="en-US" dirty="0"/>
                        <a:t>Yes</a:t>
                      </a:r>
                    </a:p>
                  </a:txBody>
                  <a:tcPr anchor="ctr"/>
                </a:tc>
                <a:tc>
                  <a:txBody>
                    <a:bodyPr/>
                    <a:lstStyle/>
                    <a:p>
                      <a:pPr algn="ctr"/>
                      <a:r>
                        <a:rPr lang="en-US" b="1" dirty="0"/>
                        <a:t>Yes</a:t>
                      </a:r>
                    </a:p>
                  </a:txBody>
                  <a:tcPr anchor="ctr"/>
                </a:tc>
                <a:extLst>
                  <a:ext uri="{0D108BD9-81ED-4DB2-BD59-A6C34878D82A}">
                    <a16:rowId xmlns:a16="http://schemas.microsoft.com/office/drawing/2014/main" xmlns="" val="10008"/>
                  </a:ext>
                </a:extLst>
              </a:tr>
            </a:tbl>
          </a:graphicData>
        </a:graphic>
      </p:graphicFrame>
      <p:sp>
        <p:nvSpPr>
          <p:cNvPr id="3" name="Slide Number Placeholder 2"/>
          <p:cNvSpPr>
            <a:spLocks noGrp="1"/>
          </p:cNvSpPr>
          <p:nvPr>
            <p:ph type="sldNum" sz="quarter" idx="12"/>
          </p:nvPr>
        </p:nvSpPr>
        <p:spPr/>
        <p:txBody>
          <a:bodyPr/>
          <a:lstStyle/>
          <a:p>
            <a:pPr marL="0" marR="0" lvl="0" indent="0" defTabSz="914400" eaLnBrk="1" fontAlgn="auto" latinLnBrk="0" hangingPunct="1">
              <a:lnSpc>
                <a:spcPct val="100000"/>
              </a:lnSpc>
              <a:spcBef>
                <a:spcPts val="0"/>
              </a:spcBef>
              <a:spcAft>
                <a:spcPts val="0"/>
              </a:spcAft>
              <a:buClrTx/>
              <a:buSzTx/>
              <a:buFontTx/>
              <a:buNone/>
              <a:tabLst/>
              <a:defRPr/>
            </a:pPr>
            <a:fld id="{EA1BFF28-7A78-4393-9577-5BAAAFE2503F}" type="slidenum">
              <a:rPr kumimoji="0" lang="en-US" sz="1800" b="0" i="0" u="none" strike="noStrike" kern="0" cap="none" spc="0" normalizeH="0" baseline="0" noProof="0" smtClean="0">
                <a:ln>
                  <a:noFill/>
                </a:ln>
                <a:solidFill>
                  <a:prstClr val="black">
                    <a:tint val="75000"/>
                  </a:prstClr>
                </a:solidFill>
                <a:effectLst/>
                <a:uLnTx/>
                <a:uFillTx/>
              </a:rPr>
              <a:pPr marL="0" marR="0" lvl="0" indent="0" defTabSz="914400" eaLnBrk="1" fontAlgn="auto" latinLnBrk="0" hangingPunct="1">
                <a:lnSpc>
                  <a:spcPct val="100000"/>
                </a:lnSpc>
                <a:spcBef>
                  <a:spcPts val="0"/>
                </a:spcBef>
                <a:spcAft>
                  <a:spcPts val="0"/>
                </a:spcAft>
                <a:buClrTx/>
                <a:buSzTx/>
                <a:buFontTx/>
                <a:buNone/>
                <a:tabLst/>
                <a:defRPr/>
              </a:pPr>
              <a:t>6</a:t>
            </a:fld>
            <a:endParaRPr kumimoji="0" lang="en-US" sz="1800" b="0" i="0" u="none" strike="noStrike" kern="0" cap="none" spc="0" normalizeH="0" baseline="0" noProof="0">
              <a:ln>
                <a:noFill/>
              </a:ln>
              <a:solidFill>
                <a:prstClr val="black">
                  <a:tint val="75000"/>
                </a:prstClr>
              </a:solidFill>
              <a:effectLst/>
              <a:uLnTx/>
              <a:uFillTx/>
            </a:endParaRPr>
          </a:p>
        </p:txBody>
      </p:sp>
      <p:sp>
        <p:nvSpPr>
          <p:cNvPr id="6" name="Rectangle 5"/>
          <p:cNvSpPr/>
          <p:nvPr/>
        </p:nvSpPr>
        <p:spPr>
          <a:xfrm>
            <a:off x="783167" y="5506858"/>
            <a:ext cx="7577666" cy="1200329"/>
          </a:xfrm>
          <a:prstGeom prst="rect">
            <a:avLst/>
          </a:prstGeom>
        </p:spPr>
        <p:txBody>
          <a:bodyPr wrap="square">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1" u="none" strike="noStrike" kern="0" cap="none" spc="0" normalizeH="0" baseline="0" noProof="0" dirty="0">
                <a:ln>
                  <a:noFill/>
                </a:ln>
                <a:solidFill>
                  <a:sysClr val="windowText" lastClr="000000"/>
                </a:solidFill>
                <a:effectLst/>
                <a:uLnTx/>
                <a:uFillTx/>
                <a:latin typeface="Calibri" panose="020F0502020204030204" pitchFamily="34" charset="0"/>
                <a:ea typeface="Times New Roman" panose="02020603050405020304" pitchFamily="18" charset="0"/>
                <a:cs typeface="Times New Roman" panose="02020603050405020304" pitchFamily="18" charset="0"/>
              </a:rPr>
              <a:t>I am happy to report that we successfully constructed several chips from these files and they worked in our hands, exactly as you described! We have tried several of the published devices and yours is the first that works so well.</a:t>
            </a:r>
            <a:endParaRPr kumimoji="0" lang="en-US" sz="1800" b="0" i="0" u="none" strike="noStrike" kern="0" cap="none" spc="0" normalizeH="0" baseline="0" noProof="0" dirty="0">
              <a:ln>
                <a:noFill/>
              </a:ln>
              <a:solidFill>
                <a:sysClr val="windowText" lastClr="000000"/>
              </a:solidFill>
              <a:effectLst/>
              <a:uLnTx/>
              <a:uFillTx/>
              <a:latin typeface="Calibri" panose="020F0502020204030204" pitchFamily="34" charset="0"/>
              <a:ea typeface="Times New Roman" panose="02020603050405020304" pitchFamily="18" charset="0"/>
              <a:cs typeface="Times New Roman" panose="02020603050405020304" pitchFamily="18" charset="0"/>
            </a:endParaRPr>
          </a:p>
          <a:p>
            <a:pPr marL="0" marR="0" lvl="0" indent="0" defTabSz="914400" eaLnBrk="1" fontAlgn="auto" latinLnBrk="0" hangingPunct="1">
              <a:lnSpc>
                <a:spcPct val="100000"/>
              </a:lnSpc>
              <a:spcBef>
                <a:spcPts val="0"/>
              </a:spcBef>
              <a:spcAft>
                <a:spcPts val="0"/>
              </a:spcAft>
              <a:buClrTx/>
              <a:buSzTx/>
              <a:buFontTx/>
              <a:buNone/>
              <a:tabLst/>
              <a:defRPr/>
            </a:pPr>
            <a:r>
              <a:rPr kumimoji="0" lang="en-US" sz="1800" b="0" i="0" u="none" strike="noStrike" kern="0" cap="none" spc="0" normalizeH="0" baseline="0" noProof="0" dirty="0">
                <a:ln>
                  <a:noFill/>
                </a:ln>
                <a:solidFill>
                  <a:sysClr val="windowText" lastClr="000000"/>
                </a:solidFill>
                <a:effectLst/>
                <a:uLnTx/>
                <a:uFillTx/>
                <a:latin typeface="Calibri" panose="020F0502020204030204" pitchFamily="34" charset="0"/>
                <a:cs typeface="Times New Roman" panose="02020603050405020304" pitchFamily="18" charset="0"/>
              </a:rPr>
              <a:t>			- Dan Gottschling, Calico and member of NAS</a:t>
            </a:r>
            <a:endParaRPr kumimoji="0" lang="en-US" sz="1800" b="0" i="0" u="none" strike="noStrike" kern="0" cap="none" spc="0" normalizeH="0" baseline="0" noProof="0" dirty="0">
              <a:ln>
                <a:noFill/>
              </a:ln>
              <a:solidFill>
                <a:sysClr val="windowText" lastClr="000000"/>
              </a:solidFill>
              <a:effectLst/>
              <a:uLnTx/>
              <a:uFillTx/>
            </a:endParaRPr>
          </a:p>
        </p:txBody>
      </p:sp>
    </p:spTree>
    <p:extLst>
      <p:ext uri="{BB962C8B-B14F-4D97-AF65-F5344CB8AC3E}">
        <p14:creationId xmlns:p14="http://schemas.microsoft.com/office/powerpoint/2010/main" val="3253454662"/>
      </p:ext>
    </p:extLst>
  </p:cSld>
  <p:clrMapOvr>
    <a:masterClrMapping/>
  </p:clrMapOvr>
</p:sld>
</file>

<file path=ppt/theme/theme1.xml><?xml version="1.0" encoding="utf-8"?>
<a:theme xmlns:a="http://schemas.openxmlformats.org/drawingml/2006/main" name="2_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Weiwei's Preferred Theme">
      <a:majorFont>
        <a:latin typeface="Candara"/>
        <a:ea typeface=""/>
        <a:cs typeface=""/>
      </a:majorFont>
      <a:minorFont>
        <a:latin typeface="Calibri"/>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TotalTime>
  <Words>203</Words>
  <Application>Microsoft Macintosh PowerPoint</Application>
  <PresentationFormat>On-screen Show (4:3)</PresentationFormat>
  <Paragraphs>69</Paragraphs>
  <Slides>6</Slides>
  <Notes>1</Notes>
  <HiddenSlides>0</HiddenSlides>
  <MMClips>2</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6</vt:i4>
      </vt:variant>
    </vt:vector>
  </HeadingPairs>
  <TitlesOfParts>
    <vt:vector size="14" baseType="lpstr">
      <vt:lpstr>Calibri</vt:lpstr>
      <vt:lpstr>Candara</vt:lpstr>
      <vt:lpstr>Comic Sans MS</vt:lpstr>
      <vt:lpstr>Franklin Gothic Book</vt:lpstr>
      <vt:lpstr>MS PGothic</vt:lpstr>
      <vt:lpstr>Times New Roman</vt:lpstr>
      <vt:lpstr>Arial</vt:lpstr>
      <vt:lpstr>2_Office Theme</vt:lpstr>
      <vt:lpstr>Yeast replicative lifespan determination by manual dissection is a tedious process</vt:lpstr>
      <vt:lpstr>Existing microfluidic designs have flaws and are low throughput</vt:lpstr>
      <vt:lpstr>An innovative design to capture single yeast cells - HYAA</vt:lpstr>
      <vt:lpstr>Optimized for single-cell capture</vt:lpstr>
      <vt:lpstr>Accurate yeast replicative lifespan assays in high-throughput</vt:lpstr>
      <vt:lpstr>Comparison between microdissection and microfluidic based lifespan assays</vt:lpstr>
    </vt:vector>
  </TitlesOfParts>
  <LinksUpToDate>false</LinksUpToDate>
  <SharedDoc>false</SharedDoc>
  <HyperlinksChanged>false</HyperlinksChanged>
  <AppVersion>15.0030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Yeast replicative lifespan determination by manual dissection is a tedious process</dc:title>
  <dc:creator>Weiwei Dang</dc:creator>
  <cp:lastModifiedBy>Qin, Hong</cp:lastModifiedBy>
  <cp:revision>1</cp:revision>
  <dcterms:created xsi:type="dcterms:W3CDTF">2016-12-06T19:05:22Z</dcterms:created>
  <dcterms:modified xsi:type="dcterms:W3CDTF">2017-02-17T14:54:59Z</dcterms:modified>
</cp:coreProperties>
</file>

<file path=docProps/thumbnail.jpeg>
</file>